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511" r:id="rId2"/>
    <p:sldId id="533" r:id="rId3"/>
    <p:sldId id="535" r:id="rId4"/>
    <p:sldId id="353" r:id="rId5"/>
    <p:sldId id="295" r:id="rId6"/>
    <p:sldId id="512" r:id="rId7"/>
    <p:sldId id="536" r:id="rId8"/>
    <p:sldId id="513" r:id="rId9"/>
    <p:sldId id="515" r:id="rId10"/>
    <p:sldId id="518" r:id="rId11"/>
    <p:sldId id="516" r:id="rId12"/>
    <p:sldId id="517" r:id="rId13"/>
    <p:sldId id="519" r:id="rId14"/>
    <p:sldId id="514" r:id="rId15"/>
    <p:sldId id="520" r:id="rId16"/>
    <p:sldId id="521" r:id="rId17"/>
    <p:sldId id="523" r:id="rId18"/>
    <p:sldId id="286" r:id="rId19"/>
    <p:sldId id="343"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1" r:id="rId34"/>
    <p:sldId id="526" r:id="rId35"/>
    <p:sldId id="505" r:id="rId36"/>
    <p:sldId id="506" r:id="rId37"/>
    <p:sldId id="507" r:id="rId38"/>
    <p:sldId id="500" r:id="rId39"/>
    <p:sldId id="497" r:id="rId40"/>
    <p:sldId id="498" r:id="rId41"/>
    <p:sldId id="499" r:id="rId42"/>
    <p:sldId id="529" r:id="rId43"/>
    <p:sldId id="494" r:id="rId44"/>
    <p:sldId id="495" r:id="rId45"/>
    <p:sldId id="274" r:id="rId46"/>
    <p:sldId id="504" r:id="rId47"/>
    <p:sldId id="275" r:id="rId48"/>
    <p:sldId id="522" r:id="rId49"/>
    <p:sldId id="336" r:id="rId50"/>
    <p:sldId id="285" r:id="rId51"/>
    <p:sldId id="508" r:id="rId52"/>
    <p:sldId id="509" r:id="rId53"/>
    <p:sldId id="510" r:id="rId54"/>
    <p:sldId id="532" r:id="rId55"/>
    <p:sldId id="331" r:id="rId56"/>
    <p:sldId id="531" r:id="rId57"/>
    <p:sldId id="296" r:id="rId58"/>
    <p:sldId id="298" r:id="rId59"/>
    <p:sldId id="297" r:id="rId60"/>
    <p:sldId id="299" r:id="rId61"/>
    <p:sldId id="300" r:id="rId62"/>
    <p:sldId id="301" r:id="rId63"/>
    <p:sldId id="302" r:id="rId64"/>
    <p:sldId id="303" r:id="rId65"/>
    <p:sldId id="304" r:id="rId66"/>
    <p:sldId id="305" r:id="rId67"/>
    <p:sldId id="306" r:id="rId68"/>
    <p:sldId id="308" r:id="rId69"/>
    <p:sldId id="309" r:id="rId70"/>
    <p:sldId id="329" r:id="rId71"/>
    <p:sldId id="354" r:id="rId72"/>
    <p:sldId id="537" r:id="rId73"/>
    <p:sldId id="538" r:id="rId74"/>
    <p:sldId id="2088198537" r:id="rId75"/>
    <p:sldId id="540" r:id="rId76"/>
    <p:sldId id="539" r:id="rId77"/>
    <p:sldId id="2088198538" r:id="rId78"/>
    <p:sldId id="2088198539" r:id="rId79"/>
    <p:sldId id="2088198540" r:id="rId80"/>
    <p:sldId id="2088198535" r:id="rId81"/>
    <p:sldId id="2088198536" r:id="rId82"/>
    <p:sldId id="2088198508" r:id="rId83"/>
    <p:sldId id="2088198534" r:id="rId84"/>
    <p:sldId id="5178"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yingtong" initials="gy" lastIdx="1" clrIdx="0">
    <p:extLst>
      <p:ext uri="{19B8F6BF-5375-455C-9EA6-DF929625EA0E}">
        <p15:presenceInfo xmlns:p15="http://schemas.microsoft.com/office/powerpoint/2012/main" userId="1b62e9943fbb9a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E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2" autoAdjust="0"/>
    <p:restoredTop sz="94660"/>
  </p:normalViewPr>
  <p:slideViewPr>
    <p:cSldViewPr>
      <p:cViewPr varScale="1">
        <p:scale>
          <a:sx n="68" d="100"/>
          <a:sy n="68" d="100"/>
        </p:scale>
        <p:origin x="1362" y="72"/>
      </p:cViewPr>
      <p:guideLst>
        <p:guide orient="horz" pos="2160"/>
        <p:guide pos="2880"/>
      </p:guideLst>
    </p:cSldViewPr>
  </p:slideViewPr>
  <p:notesTextViewPr>
    <p:cViewPr>
      <p:scale>
        <a:sx n="1" d="1"/>
        <a:sy n="1" d="1"/>
      </p:scale>
      <p:origin x="0" y="0"/>
    </p:cViewPr>
  </p:notesTextViewPr>
  <p:sorterViewPr>
    <p:cViewPr>
      <p:scale>
        <a:sx n="66" d="100"/>
        <a:sy n="66" d="100"/>
      </p:scale>
      <p:origin x="0" y="-164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D2EF9E-7CDA-468A-B001-34C566129449}" type="datetimeFigureOut">
              <a:rPr lang="en-US" smtClean="0"/>
              <a:pPr/>
              <a:t>5/18/2025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C0EF7-439A-4DE8-9460-885FCCBF32AA}" type="slidenum">
              <a:rPr lang="en-US" smtClean="0"/>
              <a:pPr/>
              <a:t>‹#›</a:t>
            </a:fld>
            <a:endParaRPr lang="en-US"/>
          </a:p>
        </p:txBody>
      </p:sp>
    </p:spTree>
    <p:extLst>
      <p:ext uri="{BB962C8B-B14F-4D97-AF65-F5344CB8AC3E}">
        <p14:creationId xmlns:p14="http://schemas.microsoft.com/office/powerpoint/2010/main" val="320088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49</a:t>
            </a:fld>
            <a:endParaRPr lang="zh-CN" altLang="en-US"/>
          </a:p>
        </p:txBody>
      </p:sp>
    </p:spTree>
    <p:extLst>
      <p:ext uri="{BB962C8B-B14F-4D97-AF65-F5344CB8AC3E}">
        <p14:creationId xmlns:p14="http://schemas.microsoft.com/office/powerpoint/2010/main" val="661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p>
        </p:txBody>
      </p:sp>
      <p:sp>
        <p:nvSpPr>
          <p:cNvPr id="73732" name="Slide Number Placeholder 3"/>
          <p:cNvSpPr>
            <a:spLocks noGrp="1"/>
          </p:cNvSpPr>
          <p:nvPr>
            <p:ph type="sldNum" sz="quarter" idx="5"/>
          </p:nvPr>
        </p:nvSpPr>
        <p:spPr>
          <a:noFill/>
        </p:spPr>
        <p:txBody>
          <a:bodyPr/>
          <a:lstStyle/>
          <a:p>
            <a:fld id="{FA80B536-BBFC-4E27-B60E-6EC2F773AB07}" type="slidenum">
              <a:rPr lang="zh-CN" altLang="en-US" smtClean="0"/>
              <a:pPr/>
              <a:t>50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4134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21595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2373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17348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435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40932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189734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348158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718145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286932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0448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78682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7225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408706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4013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006B0-EF05-4549-888C-909AA75794DE}" type="datetimeFigureOut">
              <a:rPr lang="zh-CN" altLang="en-US" smtClean="0"/>
              <a:pPr/>
              <a:t>2025/5/18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304300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C006B0-EF05-4549-888C-909AA75794DE}" type="datetimeFigureOut">
              <a:rPr lang="zh-CN" altLang="en-US" smtClean="0"/>
              <a:pPr/>
              <a:t>2025/5/18</a:t>
            </a:fld>
            <a:endParaRPr lang="zh-CN"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23E3F3F-D699-4DC7-BA04-059882810E00}" type="slidenum">
              <a:rPr lang="zh-CN" altLang="en-US" smtClean="0"/>
              <a:pPr/>
              <a:t>‹#›</a:t>
            </a:fld>
            <a:endParaRPr lang="zh-CN" altLang="en-US"/>
          </a:p>
        </p:txBody>
      </p:sp>
    </p:spTree>
    <p:extLst>
      <p:ext uri="{BB962C8B-B14F-4D97-AF65-F5344CB8AC3E}">
        <p14:creationId xmlns:p14="http://schemas.microsoft.com/office/powerpoint/2010/main" val="1072714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3B12F5-D222-23A6-2D3C-71F833221A7E}"/>
              </a:ext>
            </a:extLst>
          </p:cNvPr>
          <p:cNvSpPr txBox="1"/>
          <p:nvPr/>
        </p:nvSpPr>
        <p:spPr>
          <a:xfrm>
            <a:off x="755576" y="2132856"/>
            <a:ext cx="7128792" cy="2185214"/>
          </a:xfrm>
          <a:prstGeom prst="rect">
            <a:avLst/>
          </a:prstGeom>
          <a:noFill/>
        </p:spPr>
        <p:txBody>
          <a:bodyPr wrap="square">
            <a:spAutoFit/>
          </a:bodyPr>
          <a:lstStyle/>
          <a:p>
            <a:pPr algn="ctr"/>
            <a:r>
              <a:rPr lang="zh-CN" altLang="en-US" sz="4000" b="1" dirty="0"/>
              <a:t>复利和退休计划管理</a:t>
            </a:r>
            <a:endParaRPr lang="en-US" altLang="zh-CN" sz="4000" b="1" dirty="0"/>
          </a:p>
          <a:p>
            <a:pPr algn="ctr"/>
            <a:r>
              <a:rPr lang="en-US" sz="2800" b="1" dirty="0"/>
              <a:t>(401K, 403b, 457 plans)</a:t>
            </a:r>
          </a:p>
          <a:p>
            <a:pPr algn="ctr"/>
            <a:endParaRPr lang="en-US" sz="4000" b="1" dirty="0"/>
          </a:p>
          <a:p>
            <a:pPr algn="ctr"/>
            <a:r>
              <a:rPr lang="zh-CN" altLang="en-US" sz="2800" b="1" dirty="0"/>
              <a:t>李春贵</a:t>
            </a:r>
            <a:endParaRPr lang="en-US" sz="2800" b="1" dirty="0"/>
          </a:p>
        </p:txBody>
      </p:sp>
    </p:spTree>
    <p:extLst>
      <p:ext uri="{BB962C8B-B14F-4D97-AF65-F5344CB8AC3E}">
        <p14:creationId xmlns:p14="http://schemas.microsoft.com/office/powerpoint/2010/main" val="57083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26D20-B0D6-2ECC-A362-68F5E1CAD5C5}"/>
              </a:ext>
            </a:extLst>
          </p:cNvPr>
          <p:cNvSpPr txBox="1"/>
          <p:nvPr/>
        </p:nvSpPr>
        <p:spPr>
          <a:xfrm>
            <a:off x="1259632" y="1916832"/>
            <a:ext cx="5740289" cy="584775"/>
          </a:xfrm>
          <a:prstGeom prst="rect">
            <a:avLst/>
          </a:prstGeom>
          <a:noFill/>
        </p:spPr>
        <p:txBody>
          <a:bodyPr wrap="none" rtlCol="0">
            <a:spAutoFit/>
          </a:bodyPr>
          <a:lstStyle/>
          <a:p>
            <a:r>
              <a:rPr lang="en-US" sz="3200" b="1" dirty="0"/>
              <a:t>Simple Interest and Future Value</a:t>
            </a:r>
          </a:p>
        </p:txBody>
      </p:sp>
    </p:spTree>
    <p:extLst>
      <p:ext uri="{BB962C8B-B14F-4D97-AF65-F5344CB8AC3E}">
        <p14:creationId xmlns:p14="http://schemas.microsoft.com/office/powerpoint/2010/main" val="346592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6E25F-4B0E-38CC-4D68-B45934103197}"/>
              </a:ext>
            </a:extLst>
          </p:cNvPr>
          <p:cNvSpPr txBox="1"/>
          <p:nvPr/>
        </p:nvSpPr>
        <p:spPr>
          <a:xfrm>
            <a:off x="1115616" y="2276872"/>
            <a:ext cx="6984776" cy="1323439"/>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p:txBody>
      </p:sp>
    </p:spTree>
    <p:extLst>
      <p:ext uri="{BB962C8B-B14F-4D97-AF65-F5344CB8AC3E}">
        <p14:creationId xmlns:p14="http://schemas.microsoft.com/office/powerpoint/2010/main" val="210104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D16800-3C1A-5E53-8124-0E6156EF962A}"/>
              </a:ext>
            </a:extLst>
          </p:cNvPr>
          <p:cNvSpPr txBox="1"/>
          <p:nvPr/>
        </p:nvSpPr>
        <p:spPr>
          <a:xfrm>
            <a:off x="1079612" y="1052736"/>
            <a:ext cx="6984776" cy="5016758"/>
          </a:xfrm>
          <a:prstGeom prst="rect">
            <a:avLst/>
          </a:prstGeom>
          <a:noFill/>
        </p:spPr>
        <p:txBody>
          <a:bodyPr wrap="square">
            <a:spAutoFit/>
          </a:bodyPr>
          <a:lstStyle/>
          <a:p>
            <a:r>
              <a:rPr lang="en-US" sz="3200" b="1" dirty="0"/>
              <a:t>Simple Interest Problem Example:</a:t>
            </a:r>
          </a:p>
          <a:p>
            <a:r>
              <a:rPr lang="en-US" sz="2400" b="1" dirty="0"/>
              <a:t>John wants to have an interest income of $3,000 a year. How much must he invest for one year at 8%?</a:t>
            </a:r>
          </a:p>
          <a:p>
            <a:endParaRPr lang="en-US" sz="2400" b="1" dirty="0"/>
          </a:p>
          <a:p>
            <a:r>
              <a:rPr lang="en-US" sz="2400" dirty="0"/>
              <a:t>Step 1: Write down the formula</a:t>
            </a:r>
            <a:br>
              <a:rPr lang="en-US" sz="2400" dirty="0"/>
            </a:br>
            <a:r>
              <a:rPr lang="en-US" sz="2400" dirty="0"/>
              <a:t>I = </a:t>
            </a:r>
            <a:r>
              <a:rPr lang="en-US" sz="2400" dirty="0" err="1"/>
              <a:t>prt</a:t>
            </a:r>
            <a:endParaRPr lang="en-US" sz="2400" dirty="0"/>
          </a:p>
          <a:p>
            <a:r>
              <a:rPr lang="en-US" sz="2400" dirty="0"/>
              <a:t>Step 2: Plug in the values</a:t>
            </a:r>
            <a:br>
              <a:rPr lang="en-US" sz="2400" dirty="0"/>
            </a:br>
            <a:r>
              <a:rPr lang="en-US" sz="2400" dirty="0"/>
              <a:t>3000 = p × 0.08 × 1 </a:t>
            </a:r>
            <a:br>
              <a:rPr lang="en-US" sz="2400" dirty="0"/>
            </a:br>
            <a:r>
              <a:rPr lang="en-US" sz="2400" dirty="0"/>
              <a:t>3000 = 0.08p </a:t>
            </a:r>
            <a:br>
              <a:rPr lang="en-US" sz="2400" dirty="0"/>
            </a:br>
            <a:r>
              <a:rPr lang="en-US" sz="2400" dirty="0"/>
              <a:t>p = 37,500</a:t>
            </a:r>
            <a:br>
              <a:rPr lang="en-US" sz="2400" dirty="0"/>
            </a:br>
            <a:endParaRPr lang="en-US" sz="2400" dirty="0"/>
          </a:p>
          <a:p>
            <a:r>
              <a:rPr lang="en-US" sz="2400" dirty="0"/>
              <a:t>Answer: He must invest $37,500</a:t>
            </a:r>
          </a:p>
          <a:p>
            <a:endParaRPr lang="en-US" sz="2400" b="1" dirty="0"/>
          </a:p>
        </p:txBody>
      </p:sp>
    </p:spTree>
    <p:extLst>
      <p:ext uri="{BB962C8B-B14F-4D97-AF65-F5344CB8AC3E}">
        <p14:creationId xmlns:p14="http://schemas.microsoft.com/office/powerpoint/2010/main" val="141612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E5D9BC-87A6-1B3E-6AC0-A03850F97475}"/>
              </a:ext>
            </a:extLst>
          </p:cNvPr>
          <p:cNvSpPr txBox="1"/>
          <p:nvPr/>
        </p:nvSpPr>
        <p:spPr>
          <a:xfrm>
            <a:off x="1331640" y="2420888"/>
            <a:ext cx="6480720" cy="584775"/>
          </a:xfrm>
          <a:prstGeom prst="rect">
            <a:avLst/>
          </a:prstGeom>
          <a:noFill/>
        </p:spPr>
        <p:txBody>
          <a:bodyPr wrap="square">
            <a:spAutoFit/>
          </a:bodyPr>
          <a:lstStyle/>
          <a:p>
            <a:r>
              <a:rPr lang="en-US" sz="3200" b="1" dirty="0"/>
              <a:t>Compound Interest and Future Value</a:t>
            </a:r>
          </a:p>
        </p:txBody>
      </p:sp>
    </p:spTree>
    <p:extLst>
      <p:ext uri="{BB962C8B-B14F-4D97-AF65-F5344CB8AC3E}">
        <p14:creationId xmlns:p14="http://schemas.microsoft.com/office/powerpoint/2010/main" val="134138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CA305E-F62A-220B-95E6-929FC3DFB72F}"/>
              </a:ext>
            </a:extLst>
          </p:cNvPr>
          <p:cNvSpPr txBox="1"/>
          <p:nvPr/>
        </p:nvSpPr>
        <p:spPr>
          <a:xfrm>
            <a:off x="395536" y="836712"/>
            <a:ext cx="8352928" cy="4462760"/>
          </a:xfrm>
          <a:prstGeom prst="rect">
            <a:avLst/>
          </a:prstGeom>
          <a:noFill/>
        </p:spPr>
        <p:txBody>
          <a:bodyPr wrap="square">
            <a:spAutoFit/>
          </a:bodyPr>
          <a:lstStyle/>
          <a:p>
            <a:r>
              <a:rPr lang="en-US" sz="2800" b="1" dirty="0"/>
              <a:t>Current Deposit Rates for 08/26/2023 - 09/01/2023</a:t>
            </a:r>
            <a:r>
              <a:rPr lang="en-US" sz="2800" dirty="0"/>
              <a:t> </a:t>
            </a:r>
          </a:p>
          <a:p>
            <a:r>
              <a:rPr lang="en-US" sz="2800" b="1" dirty="0">
                <a:solidFill>
                  <a:srgbClr val="000033"/>
                </a:solidFill>
                <a:effectLst/>
              </a:rPr>
              <a:t>Savings Accounts:</a:t>
            </a:r>
            <a:endParaRPr lang="en-US" sz="2800" dirty="0">
              <a:solidFill>
                <a:srgbClr val="545454"/>
              </a:solidFill>
              <a:effectLst/>
            </a:endParaRPr>
          </a:p>
          <a:p>
            <a:r>
              <a:rPr lang="en-US" sz="2400" dirty="0"/>
              <a:t>Annual Percentage Yields (APYs) and Interest Rates shown are offered on accounts accepted by the Bank and effective for the dates shown above, unless otherwise noted. Interest Rates are subject to change without notice. </a:t>
            </a:r>
            <a:r>
              <a:rPr lang="en-US" sz="2400" u="sng" dirty="0">
                <a:solidFill>
                  <a:srgbClr val="C00000"/>
                </a:solidFill>
              </a:rPr>
              <a:t>Interest is compounded daily and paid monthly</a:t>
            </a:r>
            <a:r>
              <a:rPr lang="en-US" sz="2400" dirty="0"/>
              <a:t>. Interest is calculated and accrued daily based on the daily collected balances in the account. Accrued interest is considered to be earned and will be paid only when the total interest accrued reaches $0.01 or more. </a:t>
            </a:r>
          </a:p>
          <a:p>
            <a:endParaRPr lang="en-US" dirty="0"/>
          </a:p>
          <a:p>
            <a:r>
              <a:rPr lang="en-US" dirty="0"/>
              <a:t>From https://www.wellsfargo.com/savings-cds/rates/</a:t>
            </a:r>
          </a:p>
        </p:txBody>
      </p:sp>
    </p:spTree>
    <p:extLst>
      <p:ext uri="{BB962C8B-B14F-4D97-AF65-F5344CB8AC3E}">
        <p14:creationId xmlns:p14="http://schemas.microsoft.com/office/powerpoint/2010/main" val="393289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2800767"/>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p:txBody>
      </p:sp>
    </p:spTree>
    <p:extLst>
      <p:ext uri="{BB962C8B-B14F-4D97-AF65-F5344CB8AC3E}">
        <p14:creationId xmlns:p14="http://schemas.microsoft.com/office/powerpoint/2010/main" val="298960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DF54F1-CF47-EE90-C95C-6F4874E9D358}"/>
              </a:ext>
            </a:extLst>
          </p:cNvPr>
          <p:cNvSpPr txBox="1"/>
          <p:nvPr/>
        </p:nvSpPr>
        <p:spPr>
          <a:xfrm>
            <a:off x="827584" y="1628800"/>
            <a:ext cx="7344816" cy="3539430"/>
          </a:xfrm>
          <a:prstGeom prst="rect">
            <a:avLst/>
          </a:prstGeom>
          <a:noFill/>
        </p:spPr>
        <p:txBody>
          <a:bodyPr wrap="square">
            <a:spAutoFit/>
          </a:bodyPr>
          <a:lstStyle/>
          <a:p>
            <a:r>
              <a:rPr lang="en-US" sz="3200" b="1" dirty="0"/>
              <a:t>Compound Interest Problem Example:</a:t>
            </a:r>
          </a:p>
          <a:p>
            <a:r>
              <a:rPr lang="en-US" sz="2400" b="1" dirty="0"/>
              <a:t>Scott wants to invest $1000 for 1 year. At Bank A, his investment will collect 3% interest compounded daily while at Bank B, his investment will collect 3.50% interest compounded monthly. Which bank offers a better return? How much more will he receive by choosing that bank over the other?</a:t>
            </a:r>
          </a:p>
          <a:p>
            <a:endParaRPr lang="en-US" sz="2400" b="1" dirty="0"/>
          </a:p>
          <a:p>
            <a:r>
              <a:rPr lang="en-US" sz="2400" b="1" dirty="0"/>
              <a:t>Bank B, $5.12</a:t>
            </a:r>
          </a:p>
        </p:txBody>
      </p:sp>
    </p:spTree>
    <p:extLst>
      <p:ext uri="{BB962C8B-B14F-4D97-AF65-F5344CB8AC3E}">
        <p14:creationId xmlns:p14="http://schemas.microsoft.com/office/powerpoint/2010/main" val="30052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327EA6-4D84-496E-341D-9D1BEBA940C3}"/>
              </a:ext>
            </a:extLst>
          </p:cNvPr>
          <p:cNvSpPr txBox="1"/>
          <p:nvPr/>
        </p:nvSpPr>
        <p:spPr>
          <a:xfrm>
            <a:off x="1187624" y="1772816"/>
            <a:ext cx="6696744" cy="3046988"/>
          </a:xfrm>
          <a:prstGeom prst="rect">
            <a:avLst/>
          </a:prstGeom>
          <a:noFill/>
        </p:spPr>
        <p:txBody>
          <a:bodyPr wrap="square">
            <a:spAutoFit/>
          </a:bodyPr>
          <a:lstStyle/>
          <a:p>
            <a:r>
              <a:rPr lang="en-US" sz="2400" b="1" dirty="0"/>
              <a:t>The inventor of chess (in some </a:t>
            </a:r>
            <a:r>
              <a:rPr lang="en-US" sz="2400" b="1" dirty="0" err="1"/>
              <a:t>tellings</a:t>
            </a:r>
            <a:r>
              <a:rPr lang="en-US" sz="2400" b="1" dirty="0"/>
              <a:t> Sessa, an ancient Indian Minister, year 1256) request his ruler give him wheat according to the wheat and chessboard problem. The ruler laughs it off as a meager prize for a brilliant invention, only to have court treasurers report the unexpectedly huge number of wheat grains would outstrip the ruler's resources. </a:t>
            </a:r>
          </a:p>
        </p:txBody>
      </p:sp>
    </p:spTree>
    <p:extLst>
      <p:ext uri="{BB962C8B-B14F-4D97-AF65-F5344CB8AC3E}">
        <p14:creationId xmlns:p14="http://schemas.microsoft.com/office/powerpoint/2010/main" val="212678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4EEC-1A0D-408A-880D-B0223B5A638F}"/>
              </a:ext>
            </a:extLst>
          </p:cNvPr>
          <p:cNvSpPr>
            <a:spLocks noGrp="1"/>
          </p:cNvSpPr>
          <p:nvPr>
            <p:ph type="title"/>
          </p:nvPr>
        </p:nvSpPr>
        <p:spPr>
          <a:xfrm>
            <a:off x="505677" y="914400"/>
            <a:ext cx="2743200" cy="2887579"/>
          </a:xfrm>
        </p:spPr>
        <p:txBody>
          <a:bodyPr vert="horz" lIns="91440" tIns="45720" rIns="91440" bIns="45720" rtlCol="0" anchor="b">
            <a:normAutofit fontScale="90000"/>
          </a:bodyPr>
          <a:lstStyle/>
          <a:p>
            <a:pPr>
              <a:lnSpc>
                <a:spcPct val="90000"/>
              </a:lnSpc>
            </a:pPr>
            <a:r>
              <a:rPr lang="en-US" sz="4200" kern="1200" dirty="0">
                <a:solidFill>
                  <a:srgbClr val="FFFFFF"/>
                </a:solidFill>
                <a:latin typeface="+mj-lt"/>
                <a:ea typeface="+mj-ea"/>
                <a:cs typeface="+mj-cs"/>
              </a:rPr>
              <a:t>The Wheat and Chess Board</a:t>
            </a:r>
            <a:r>
              <a:rPr lang="en-US" sz="4200" dirty="0">
                <a:solidFill>
                  <a:srgbClr val="FFFFFF"/>
                </a:solidFill>
              </a:rPr>
              <a:t> Story</a:t>
            </a:r>
            <a:endParaRPr lang="en-US" sz="4200" kern="1200" dirty="0">
              <a:solidFill>
                <a:srgbClr val="FFFFFF"/>
              </a:solidFill>
              <a:latin typeface="+mj-lt"/>
              <a:ea typeface="+mj-ea"/>
              <a:cs typeface="+mj-cs"/>
            </a:endParaRPr>
          </a:p>
        </p:txBody>
      </p:sp>
      <p:pic>
        <p:nvPicPr>
          <p:cNvPr id="18" name="Content Placeholder 17">
            <a:extLst>
              <a:ext uri="{FF2B5EF4-FFF2-40B4-BE49-F238E27FC236}">
                <a16:creationId xmlns:a16="http://schemas.microsoft.com/office/drawing/2014/main" id="{64E3CCFB-512B-1318-6E35-006645C12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194" y="692696"/>
            <a:ext cx="5611863" cy="4169440"/>
          </a:xfrm>
        </p:spPr>
      </p:pic>
      <p:sp>
        <p:nvSpPr>
          <p:cNvPr id="7" name="TextBox 6">
            <a:extLst>
              <a:ext uri="{FF2B5EF4-FFF2-40B4-BE49-F238E27FC236}">
                <a16:creationId xmlns:a16="http://schemas.microsoft.com/office/drawing/2014/main" id="{23C4B51C-CC83-4580-970E-0C5E629385C9}"/>
              </a:ext>
            </a:extLst>
          </p:cNvPr>
          <p:cNvSpPr txBox="1"/>
          <p:nvPr/>
        </p:nvSpPr>
        <p:spPr>
          <a:xfrm>
            <a:off x="252663" y="4653146"/>
            <a:ext cx="3220602" cy="1569660"/>
          </a:xfrm>
          <a:prstGeom prst="rect">
            <a:avLst/>
          </a:prstGeom>
          <a:noFill/>
        </p:spPr>
        <p:txBody>
          <a:bodyPr wrap="square" rtlCol="0">
            <a:spAutoFit/>
          </a:bodyPr>
          <a:lstStyle/>
          <a:p>
            <a:pPr algn="ctr"/>
            <a:r>
              <a:rPr lang="en-US" altLang="zh-CN" sz="2400" b="1" dirty="0">
                <a:solidFill>
                  <a:schemeClr val="bg1"/>
                </a:solidFill>
              </a:rPr>
              <a:t>The last grid alone holds 461 Billion Tons of wheat, which is over 590x world production</a:t>
            </a:r>
            <a:endParaRPr lang="en-US" sz="2400" b="1" dirty="0">
              <a:solidFill>
                <a:schemeClr val="bg1"/>
              </a:solidFill>
            </a:endParaRPr>
          </a:p>
        </p:txBody>
      </p:sp>
      <p:grpSp>
        <p:nvGrpSpPr>
          <p:cNvPr id="33" name="Group 32">
            <a:extLst>
              <a:ext uri="{FF2B5EF4-FFF2-40B4-BE49-F238E27FC236}">
                <a16:creationId xmlns:a16="http://schemas.microsoft.com/office/drawing/2014/main" id="{0BF799BB-1FEE-0D50-8C78-56BA7E81EE8E}"/>
              </a:ext>
            </a:extLst>
          </p:cNvPr>
          <p:cNvGrpSpPr/>
          <p:nvPr/>
        </p:nvGrpSpPr>
        <p:grpSpPr>
          <a:xfrm>
            <a:off x="5580112" y="2917919"/>
            <a:ext cx="2855269" cy="3879867"/>
            <a:chOff x="5580112" y="2564904"/>
            <a:chExt cx="2855269" cy="3879867"/>
          </a:xfrm>
        </p:grpSpPr>
        <p:sp>
          <p:nvSpPr>
            <p:cNvPr id="20" name="TextBox 19">
              <a:extLst>
                <a:ext uri="{FF2B5EF4-FFF2-40B4-BE49-F238E27FC236}">
                  <a16:creationId xmlns:a16="http://schemas.microsoft.com/office/drawing/2014/main" id="{AFE474DE-F8BD-976F-2999-CEB96242098F}"/>
                </a:ext>
              </a:extLst>
            </p:cNvPr>
            <p:cNvSpPr txBox="1"/>
            <p:nvPr/>
          </p:nvSpPr>
          <p:spPr>
            <a:xfrm>
              <a:off x="5580112" y="5244442"/>
              <a:ext cx="2855269" cy="1200329"/>
            </a:xfrm>
            <a:prstGeom prst="rect">
              <a:avLst/>
            </a:prstGeom>
            <a:noFill/>
          </p:spPr>
          <p:txBody>
            <a:bodyPr wrap="none" rtlCol="0">
              <a:spAutoFit/>
            </a:bodyPr>
            <a:lstStyle/>
            <a:p>
              <a:r>
                <a:rPr lang="en-US" sz="3600" b="1" dirty="0">
                  <a:solidFill>
                    <a:schemeClr val="tx1">
                      <a:lumMod val="75000"/>
                      <a:lumOff val="25000"/>
                    </a:schemeClr>
                  </a:solidFill>
                </a:rPr>
                <a:t>1  2  4  8  16 …</a:t>
              </a:r>
            </a:p>
            <a:p>
              <a:r>
                <a:rPr lang="en-US" sz="3600" b="1" dirty="0">
                  <a:solidFill>
                    <a:schemeClr val="tx1">
                      <a:lumMod val="75000"/>
                      <a:lumOff val="25000"/>
                    </a:schemeClr>
                  </a:solidFill>
                </a:rPr>
                <a:t>2</a:t>
              </a:r>
              <a:r>
                <a:rPr lang="en-US" sz="3600" b="1" baseline="30000" dirty="0">
                  <a:solidFill>
                    <a:schemeClr val="tx1">
                      <a:lumMod val="75000"/>
                      <a:lumOff val="25000"/>
                    </a:schemeClr>
                  </a:solidFill>
                </a:rPr>
                <a:t>0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1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2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3 </a:t>
              </a:r>
              <a:r>
                <a:rPr lang="en-US" sz="3600" b="1" dirty="0">
                  <a:solidFill>
                    <a:schemeClr val="tx1">
                      <a:lumMod val="75000"/>
                      <a:lumOff val="25000"/>
                    </a:schemeClr>
                  </a:solidFill>
                </a:rPr>
                <a:t>2</a:t>
              </a:r>
              <a:r>
                <a:rPr lang="en-US" sz="3600" b="1" baseline="30000" dirty="0">
                  <a:solidFill>
                    <a:schemeClr val="tx1">
                      <a:lumMod val="75000"/>
                      <a:lumOff val="25000"/>
                    </a:schemeClr>
                  </a:solidFill>
                </a:rPr>
                <a:t>4  </a:t>
              </a:r>
              <a:r>
                <a:rPr lang="en-US" sz="3600" b="1" dirty="0">
                  <a:solidFill>
                    <a:schemeClr val="tx1">
                      <a:lumMod val="75000"/>
                      <a:lumOff val="25000"/>
                    </a:schemeClr>
                  </a:solidFill>
                </a:rPr>
                <a:t>…</a:t>
              </a:r>
            </a:p>
          </p:txBody>
        </p:sp>
        <p:grpSp>
          <p:nvGrpSpPr>
            <p:cNvPr id="32" name="Group 31">
              <a:extLst>
                <a:ext uri="{FF2B5EF4-FFF2-40B4-BE49-F238E27FC236}">
                  <a16:creationId xmlns:a16="http://schemas.microsoft.com/office/drawing/2014/main" id="{BFE89FF9-8461-407A-3631-84226BD33249}"/>
                </a:ext>
              </a:extLst>
            </p:cNvPr>
            <p:cNvGrpSpPr/>
            <p:nvPr/>
          </p:nvGrpSpPr>
          <p:grpSpPr>
            <a:xfrm>
              <a:off x="5796136" y="2564904"/>
              <a:ext cx="1728192" cy="2679538"/>
              <a:chOff x="5796136" y="2564904"/>
              <a:chExt cx="1728192" cy="2679538"/>
            </a:xfrm>
          </p:grpSpPr>
          <p:cxnSp>
            <p:nvCxnSpPr>
              <p:cNvPr id="22" name="Straight Arrow Connector 21">
                <a:extLst>
                  <a:ext uri="{FF2B5EF4-FFF2-40B4-BE49-F238E27FC236}">
                    <a16:creationId xmlns:a16="http://schemas.microsoft.com/office/drawing/2014/main" id="{EBC128DD-0926-C943-143E-7E374FC1CC66}"/>
                  </a:ext>
                </a:extLst>
              </p:cNvPr>
              <p:cNvCxnSpPr>
                <a:cxnSpLocks/>
              </p:cNvCxnSpPr>
              <p:nvPr/>
            </p:nvCxnSpPr>
            <p:spPr>
              <a:xfrm flipV="1">
                <a:off x="5796136" y="3410953"/>
                <a:ext cx="0" cy="1818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7E444C-4A62-18F2-F4E7-D377679A6F33}"/>
                  </a:ext>
                </a:extLst>
              </p:cNvPr>
              <p:cNvCxnSpPr>
                <a:cxnSpLocks/>
              </p:cNvCxnSpPr>
              <p:nvPr/>
            </p:nvCxnSpPr>
            <p:spPr>
              <a:xfrm flipV="1">
                <a:off x="6228184" y="3212976"/>
                <a:ext cx="0" cy="2016223"/>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F68CBB-37D7-9C42-7357-12CE53A2F93D}"/>
                  </a:ext>
                </a:extLst>
              </p:cNvPr>
              <p:cNvCxnSpPr>
                <a:cxnSpLocks/>
              </p:cNvCxnSpPr>
              <p:nvPr/>
            </p:nvCxnSpPr>
            <p:spPr>
              <a:xfrm flipV="1">
                <a:off x="6660232" y="2996952"/>
                <a:ext cx="0" cy="2232247"/>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D62BFD-52D9-23D4-AC53-149B63D503E1}"/>
                  </a:ext>
                </a:extLst>
              </p:cNvPr>
              <p:cNvCxnSpPr>
                <a:cxnSpLocks/>
              </p:cNvCxnSpPr>
              <p:nvPr/>
            </p:nvCxnSpPr>
            <p:spPr>
              <a:xfrm flipV="1">
                <a:off x="7092280" y="2780928"/>
                <a:ext cx="0" cy="2448271"/>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7E7716-15F6-A1D6-323C-24A259866AD3}"/>
                  </a:ext>
                </a:extLst>
              </p:cNvPr>
              <p:cNvCxnSpPr>
                <a:cxnSpLocks/>
              </p:cNvCxnSpPr>
              <p:nvPr/>
            </p:nvCxnSpPr>
            <p:spPr>
              <a:xfrm flipV="1">
                <a:off x="7524328" y="2564904"/>
                <a:ext cx="0" cy="2679538"/>
              </a:xfrm>
              <a:prstGeom prst="straightConnector1">
                <a:avLst/>
              </a:prstGeom>
              <a:ln w="76200">
                <a:solidFill>
                  <a:schemeClr val="tx1">
                    <a:lumMod val="65000"/>
                    <a:lumOff val="3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83BCD2DD-05BF-ADB5-D94A-A120E0E1F848}"/>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23031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EE8A03-92FA-42B1-EB82-0C37592CD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83" y="2348880"/>
            <a:ext cx="8016214" cy="4509121"/>
          </a:xfrm>
          <a:prstGeom prst="rect">
            <a:avLst/>
          </a:prstGeom>
        </p:spPr>
      </p:pic>
      <p:sp>
        <p:nvSpPr>
          <p:cNvPr id="6" name="Title 5">
            <a:extLst>
              <a:ext uri="{FF2B5EF4-FFF2-40B4-BE49-F238E27FC236}">
                <a16:creationId xmlns:a16="http://schemas.microsoft.com/office/drawing/2014/main" id="{905C5B4B-619F-1420-DBF2-B58D79508229}"/>
              </a:ext>
            </a:extLst>
          </p:cNvPr>
          <p:cNvSpPr>
            <a:spLocks noGrp="1"/>
          </p:cNvSpPr>
          <p:nvPr>
            <p:ph type="ctrTitle"/>
          </p:nvPr>
        </p:nvSpPr>
        <p:spPr>
          <a:xfrm>
            <a:off x="0" y="1"/>
            <a:ext cx="9144000" cy="1268759"/>
          </a:xfrm>
          <a:solidFill>
            <a:schemeClr val="tx1">
              <a:lumMod val="65000"/>
              <a:lumOff val="35000"/>
            </a:schemeClr>
          </a:solidFill>
        </p:spPr>
        <p:txBody>
          <a:bodyPr>
            <a:noAutofit/>
          </a:bodyPr>
          <a:lstStyle/>
          <a:p>
            <a:r>
              <a:rPr lang="en-US" sz="3200" dirty="0">
                <a:solidFill>
                  <a:schemeClr val="bg1"/>
                </a:solidFill>
                <a:effectLst/>
                <a:latin typeface="Arial" panose="020B0604020202020204" pitchFamily="34" charset="0"/>
                <a:ea typeface="新細明體" panose="02020500000000000000" pitchFamily="18" charset="-120"/>
              </a:rPr>
              <a:t>Would you rather have a million dollars or a penny on day 1, doubled every day until day 30?</a:t>
            </a:r>
            <a:endParaRPr lang="en-US" sz="3200" dirty="0">
              <a:solidFill>
                <a:schemeClr val="bg1"/>
              </a:solidFill>
            </a:endParaRPr>
          </a:p>
        </p:txBody>
      </p:sp>
      <p:sp>
        <p:nvSpPr>
          <p:cNvPr id="7" name="Subtitle 6">
            <a:extLst>
              <a:ext uri="{FF2B5EF4-FFF2-40B4-BE49-F238E27FC236}">
                <a16:creationId xmlns:a16="http://schemas.microsoft.com/office/drawing/2014/main" id="{676D9562-8643-C804-D3BE-CDF2D4FA9367}"/>
              </a:ext>
            </a:extLst>
          </p:cNvPr>
          <p:cNvSpPr>
            <a:spLocks noGrp="1"/>
          </p:cNvSpPr>
          <p:nvPr>
            <p:ph type="subTitle" idx="1"/>
          </p:nvPr>
        </p:nvSpPr>
        <p:spPr>
          <a:xfrm>
            <a:off x="138815" y="1332895"/>
            <a:ext cx="8866370" cy="1143443"/>
          </a:xfrm>
        </p:spPr>
        <p:txBody>
          <a:bodyPr>
            <a:noAutofit/>
          </a:bodyPr>
          <a:lstStyle/>
          <a:p>
            <a:r>
              <a:rPr lang="en-US" sz="2800" b="0" i="0" dirty="0">
                <a:solidFill>
                  <a:srgbClr val="00B050"/>
                </a:solidFill>
                <a:effectLst/>
                <a:latin typeface="Arial" panose="020B0604020202020204" pitchFamily="34" charset="0"/>
              </a:rPr>
              <a:t>2</a:t>
            </a:r>
            <a:r>
              <a:rPr lang="en-US" sz="2800" b="0" i="0" baseline="30000" dirty="0">
                <a:solidFill>
                  <a:srgbClr val="00B050"/>
                </a:solidFill>
                <a:effectLst/>
                <a:latin typeface="Arial" panose="020B0604020202020204" pitchFamily="34" charset="0"/>
              </a:rPr>
              <a:t>30</a:t>
            </a:r>
            <a:r>
              <a:rPr lang="en-US" sz="2800" b="0" i="0" dirty="0">
                <a:solidFill>
                  <a:srgbClr val="00B050"/>
                </a:solidFill>
                <a:effectLst/>
                <a:latin typeface="Arial" panose="020B0604020202020204" pitchFamily="34" charset="0"/>
              </a:rPr>
              <a:t>−1=1,073,741,823 </a:t>
            </a:r>
            <a:r>
              <a:rPr lang="en-US" altLang="zh-CN" sz="2800" b="0" i="0" dirty="0">
                <a:solidFill>
                  <a:srgbClr val="00B050"/>
                </a:solidFill>
                <a:effectLst/>
                <a:latin typeface="Arial" panose="020B0604020202020204" pitchFamily="34" charset="0"/>
              </a:rPr>
              <a:t>Cents</a:t>
            </a:r>
          </a:p>
          <a:p>
            <a:r>
              <a:rPr lang="en-US" sz="2800" dirty="0">
                <a:solidFill>
                  <a:srgbClr val="00B050"/>
                </a:solidFill>
                <a:latin typeface="Arial" panose="020B0604020202020204" pitchFamily="34" charset="0"/>
              </a:rPr>
              <a:t>Or: over 10 million dollars</a:t>
            </a:r>
            <a:endParaRPr lang="en-US" sz="2800" dirty="0">
              <a:solidFill>
                <a:srgbClr val="00B050"/>
              </a:solidFill>
            </a:endParaRPr>
          </a:p>
        </p:txBody>
      </p:sp>
    </p:spTree>
    <p:extLst>
      <p:ext uri="{BB962C8B-B14F-4D97-AF65-F5344CB8AC3E}">
        <p14:creationId xmlns:p14="http://schemas.microsoft.com/office/powerpoint/2010/main" val="413957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B6E2E-8655-890F-B2D0-63B6754DB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530" y="0"/>
            <a:ext cx="5306939" cy="6858000"/>
          </a:xfrm>
          <a:prstGeom prst="rect">
            <a:avLst/>
          </a:prstGeom>
        </p:spPr>
      </p:pic>
    </p:spTree>
    <p:extLst>
      <p:ext uri="{BB962C8B-B14F-4D97-AF65-F5344CB8AC3E}">
        <p14:creationId xmlns:p14="http://schemas.microsoft.com/office/powerpoint/2010/main" val="323707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6" name="TextBox 5"/>
          <p:cNvSpPr txBox="1"/>
          <p:nvPr/>
        </p:nvSpPr>
        <p:spPr>
          <a:xfrm>
            <a:off x="179512" y="260648"/>
            <a:ext cx="879472" cy="1200329"/>
          </a:xfrm>
          <a:prstGeom prst="rect">
            <a:avLst/>
          </a:prstGeom>
          <a:noFill/>
        </p:spPr>
        <p:txBody>
          <a:bodyPr wrap="none" rtlCol="0">
            <a:spAutoFit/>
          </a:bodyPr>
          <a:lstStyle/>
          <a:p>
            <a:r>
              <a:rPr lang="en-US" altLang="zh-CN" sz="2400" dirty="0"/>
              <a:t>Day 0</a:t>
            </a:r>
          </a:p>
          <a:p>
            <a:endParaRPr lang="en-US" altLang="zh-CN" sz="2400" dirty="0"/>
          </a:p>
          <a:p>
            <a:r>
              <a:rPr lang="en-US" altLang="zh-CN" sz="2400" dirty="0"/>
              <a:t>2</a:t>
            </a:r>
            <a:r>
              <a:rPr lang="en-US" altLang="zh-CN" sz="2400" baseline="30000" dirty="0"/>
              <a:t>0</a:t>
            </a:r>
            <a:endParaRPr lang="zh-CN" altLang="en-US" sz="2400" baseline="30000" dirty="0"/>
          </a:p>
        </p:txBody>
      </p:sp>
    </p:spTree>
    <p:extLst>
      <p:ext uri="{BB962C8B-B14F-4D97-AF65-F5344CB8AC3E}">
        <p14:creationId xmlns:p14="http://schemas.microsoft.com/office/powerpoint/2010/main" val="176846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
        <p:nvSpPr>
          <p:cNvPr id="4" name="TextBox 3"/>
          <p:cNvSpPr txBox="1"/>
          <p:nvPr/>
        </p:nvSpPr>
        <p:spPr>
          <a:xfrm>
            <a:off x="179512" y="260648"/>
            <a:ext cx="879472" cy="1200329"/>
          </a:xfrm>
          <a:prstGeom prst="rect">
            <a:avLst/>
          </a:prstGeom>
          <a:noFill/>
        </p:spPr>
        <p:txBody>
          <a:bodyPr wrap="none" rtlCol="0">
            <a:spAutoFit/>
          </a:bodyPr>
          <a:lstStyle/>
          <a:p>
            <a:r>
              <a:rPr lang="en-US" altLang="zh-CN" sz="2400" dirty="0"/>
              <a:t>Day 1</a:t>
            </a:r>
          </a:p>
          <a:p>
            <a:endParaRPr lang="en-US" altLang="zh-CN" sz="2400" dirty="0"/>
          </a:p>
          <a:p>
            <a:r>
              <a:rPr lang="en-US" altLang="zh-CN" sz="2400" dirty="0"/>
              <a:t>2</a:t>
            </a:r>
            <a:r>
              <a:rPr lang="en-US" altLang="zh-CN" sz="2400" baseline="30000" dirty="0"/>
              <a:t>1</a:t>
            </a:r>
            <a:endParaRPr lang="zh-CN" altLang="en-US" sz="2400" baseline="30000" dirty="0"/>
          </a:p>
        </p:txBody>
      </p:sp>
    </p:spTree>
    <p:extLst>
      <p:ext uri="{BB962C8B-B14F-4D97-AF65-F5344CB8AC3E}">
        <p14:creationId xmlns:p14="http://schemas.microsoft.com/office/powerpoint/2010/main" val="90430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2</a:t>
            </a:r>
          </a:p>
          <a:p>
            <a:endParaRPr lang="en-US" altLang="zh-CN" sz="2400" dirty="0"/>
          </a:p>
          <a:p>
            <a:r>
              <a:rPr lang="en-US" altLang="zh-CN" sz="2400" dirty="0"/>
              <a:t>2</a:t>
            </a:r>
            <a:r>
              <a:rPr lang="en-US" altLang="zh-CN" sz="2400" baseline="30000" dirty="0"/>
              <a:t>2</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4141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3</a:t>
            </a:r>
          </a:p>
          <a:p>
            <a:endParaRPr lang="en-US" altLang="zh-CN" sz="2400" dirty="0"/>
          </a:p>
          <a:p>
            <a:r>
              <a:rPr lang="en-US" altLang="zh-CN" sz="2400" dirty="0"/>
              <a:t>2</a:t>
            </a:r>
            <a:r>
              <a:rPr lang="en-US" altLang="zh-CN" sz="2400" baseline="30000" dirty="0"/>
              <a:t>3</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24941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4</a:t>
            </a:r>
          </a:p>
          <a:p>
            <a:endParaRPr lang="en-US" altLang="zh-CN" sz="2400" dirty="0"/>
          </a:p>
          <a:p>
            <a:r>
              <a:rPr lang="en-US" altLang="zh-CN" sz="2400" dirty="0"/>
              <a:t>2</a:t>
            </a:r>
            <a:r>
              <a:rPr lang="en-US" altLang="zh-CN" sz="2400" baseline="30000" dirty="0"/>
              <a:t>4</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115662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5</a:t>
            </a:r>
          </a:p>
          <a:p>
            <a:endParaRPr lang="en-US" altLang="zh-CN" sz="2400" dirty="0"/>
          </a:p>
          <a:p>
            <a:r>
              <a:rPr lang="en-US" altLang="zh-CN" sz="2400" dirty="0"/>
              <a:t>2</a:t>
            </a:r>
            <a:r>
              <a:rPr lang="en-US" altLang="zh-CN" sz="2400" baseline="30000" dirty="0"/>
              <a:t>5</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212794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6</a:t>
            </a:r>
          </a:p>
          <a:p>
            <a:endParaRPr lang="en-US" altLang="zh-CN" sz="2400" dirty="0"/>
          </a:p>
          <a:p>
            <a:r>
              <a:rPr lang="en-US" altLang="zh-CN" sz="2400" dirty="0"/>
              <a:t>2</a:t>
            </a:r>
            <a:r>
              <a:rPr lang="en-US" altLang="zh-CN" sz="2400" baseline="30000" dirty="0"/>
              <a:t>6</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76721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7</a:t>
            </a:r>
          </a:p>
          <a:p>
            <a:endParaRPr lang="en-US" altLang="zh-CN" sz="2400" dirty="0"/>
          </a:p>
          <a:p>
            <a:r>
              <a:rPr lang="en-US" altLang="zh-CN" sz="2400" dirty="0"/>
              <a:t>2</a:t>
            </a:r>
            <a:r>
              <a:rPr lang="en-US" altLang="zh-CN" sz="2400" baseline="30000" dirty="0"/>
              <a:t>7</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250949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8</a:t>
            </a:r>
          </a:p>
          <a:p>
            <a:endParaRPr lang="en-US" altLang="zh-CN" sz="2400" dirty="0"/>
          </a:p>
          <a:p>
            <a:r>
              <a:rPr lang="en-US" altLang="zh-CN" sz="2400" dirty="0"/>
              <a:t>2</a:t>
            </a:r>
            <a:r>
              <a:rPr lang="en-US" altLang="zh-CN" sz="2400" baseline="30000" dirty="0"/>
              <a:t>8</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690246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879472" cy="1200329"/>
          </a:xfrm>
          <a:prstGeom prst="rect">
            <a:avLst/>
          </a:prstGeom>
          <a:noFill/>
        </p:spPr>
        <p:txBody>
          <a:bodyPr wrap="none" rtlCol="0">
            <a:spAutoFit/>
          </a:bodyPr>
          <a:lstStyle/>
          <a:p>
            <a:r>
              <a:rPr lang="en-US" altLang="zh-CN" sz="2400" dirty="0"/>
              <a:t>Day 9</a:t>
            </a:r>
          </a:p>
          <a:p>
            <a:endParaRPr lang="en-US" altLang="zh-CN" sz="2400" dirty="0"/>
          </a:p>
          <a:p>
            <a:r>
              <a:rPr lang="en-US" altLang="zh-CN" sz="2400" dirty="0"/>
              <a:t>2</a:t>
            </a:r>
            <a:r>
              <a:rPr lang="en-US" altLang="zh-CN" sz="2400" baseline="30000" dirty="0"/>
              <a:t>9</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098345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907177-DD7C-7410-FCD0-A96CC40CF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 y="1628800"/>
            <a:ext cx="9144000" cy="3890872"/>
          </a:xfrm>
          <a:prstGeom prst="rect">
            <a:avLst/>
          </a:prstGeom>
        </p:spPr>
      </p:pic>
      <p:sp>
        <p:nvSpPr>
          <p:cNvPr id="7" name="TextBox 6">
            <a:extLst>
              <a:ext uri="{FF2B5EF4-FFF2-40B4-BE49-F238E27FC236}">
                <a16:creationId xmlns:a16="http://schemas.microsoft.com/office/drawing/2014/main" id="{E65D43E3-ED37-05E1-169F-64D0A55F1D8E}"/>
              </a:ext>
            </a:extLst>
          </p:cNvPr>
          <p:cNvSpPr txBox="1"/>
          <p:nvPr/>
        </p:nvSpPr>
        <p:spPr>
          <a:xfrm>
            <a:off x="611560" y="603333"/>
            <a:ext cx="4579034" cy="507831"/>
          </a:xfrm>
          <a:prstGeom prst="rect">
            <a:avLst/>
          </a:prstGeom>
          <a:noFill/>
        </p:spPr>
        <p:txBody>
          <a:bodyPr wrap="square">
            <a:spAutoFit/>
          </a:bodyPr>
          <a:lstStyle/>
          <a:p>
            <a:r>
              <a:rPr lang="zh-CN" altLang="en-US" sz="2700" u="sng" dirty="0"/>
              <a:t>财务规划的八个方面</a:t>
            </a:r>
            <a:endParaRPr lang="en-US" sz="2700" u="sng" dirty="0"/>
          </a:p>
        </p:txBody>
      </p:sp>
    </p:spTree>
    <p:extLst>
      <p:ext uri="{BB962C8B-B14F-4D97-AF65-F5344CB8AC3E}">
        <p14:creationId xmlns:p14="http://schemas.microsoft.com/office/powerpoint/2010/main" val="1146006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10</a:t>
            </a:r>
          </a:p>
          <a:p>
            <a:endParaRPr lang="en-US" altLang="zh-CN" sz="2400" dirty="0"/>
          </a:p>
          <a:p>
            <a:r>
              <a:rPr lang="en-US" altLang="zh-CN" sz="2400" dirty="0"/>
              <a:t>2</a:t>
            </a:r>
            <a:r>
              <a:rPr lang="en-US" altLang="zh-CN" sz="2400" baseline="30000" dirty="0"/>
              <a:t>10</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41485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60648"/>
            <a:ext cx="1034963" cy="1200329"/>
          </a:xfrm>
          <a:prstGeom prst="rect">
            <a:avLst/>
          </a:prstGeom>
          <a:noFill/>
        </p:spPr>
        <p:txBody>
          <a:bodyPr wrap="none" rtlCol="0">
            <a:spAutoFit/>
          </a:bodyPr>
          <a:lstStyle/>
          <a:p>
            <a:r>
              <a:rPr lang="en-US" altLang="zh-CN" sz="2400" dirty="0"/>
              <a:t>Day 11</a:t>
            </a:r>
          </a:p>
          <a:p>
            <a:endParaRPr lang="en-US" altLang="zh-CN" sz="2400" dirty="0"/>
          </a:p>
          <a:p>
            <a:r>
              <a:rPr lang="en-US" altLang="zh-CN" sz="2400" dirty="0"/>
              <a:t>2</a:t>
            </a:r>
            <a:r>
              <a:rPr lang="en-US" altLang="zh-CN" sz="2400" baseline="30000" dirty="0"/>
              <a:t>11</a:t>
            </a:r>
            <a:endParaRPr lang="zh-CN" altLang="en-US" sz="2400" baseline="30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415002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1087221" cy="1015663"/>
          </a:xfrm>
          <a:prstGeom prst="rect">
            <a:avLst/>
          </a:prstGeom>
          <a:noFill/>
        </p:spPr>
        <p:txBody>
          <a:bodyPr wrap="none" rtlCol="0">
            <a:spAutoFit/>
          </a:bodyPr>
          <a:lstStyle/>
          <a:p>
            <a:r>
              <a:rPr lang="en-US" altLang="zh-CN" sz="2000" dirty="0"/>
              <a:t>Day 11.3</a:t>
            </a:r>
          </a:p>
          <a:p>
            <a:endParaRPr lang="en-US" altLang="zh-CN" sz="2000" dirty="0"/>
          </a:p>
          <a:p>
            <a:r>
              <a:rPr lang="en-US" altLang="zh-CN" sz="2000" dirty="0"/>
              <a:t>2</a:t>
            </a:r>
            <a:r>
              <a:rPr lang="en-US" altLang="zh-CN" sz="2000" baseline="30000" dirty="0"/>
              <a:t>11.3</a:t>
            </a:r>
            <a:endParaRPr lang="zh-CN" altLang="en-US" sz="2000" baseline="30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460" y="0"/>
            <a:ext cx="6847079" cy="6858000"/>
          </a:xfrm>
          <a:prstGeom prst="rect">
            <a:avLst/>
          </a:prstGeom>
        </p:spPr>
      </p:pic>
    </p:spTree>
    <p:extLst>
      <p:ext uri="{BB962C8B-B14F-4D97-AF65-F5344CB8AC3E}">
        <p14:creationId xmlns:p14="http://schemas.microsoft.com/office/powerpoint/2010/main" val="17960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08" y="908720"/>
            <a:ext cx="1961069" cy="1470802"/>
          </a:xfrm>
          <a:prstGeom prst="rect">
            <a:avLst/>
          </a:prstGeom>
        </p:spPr>
      </p:pic>
      <p:sp>
        <p:nvSpPr>
          <p:cNvPr id="2" name="Title 1"/>
          <p:cNvSpPr>
            <a:spLocks noGrp="1"/>
          </p:cNvSpPr>
          <p:nvPr>
            <p:ph type="title"/>
          </p:nvPr>
        </p:nvSpPr>
        <p:spPr/>
        <p:txBody>
          <a:bodyPr>
            <a:normAutofit/>
          </a:bodyPr>
          <a:lstStyle/>
          <a:p>
            <a:r>
              <a:rPr lang="en-US" altLang="zh-CN" dirty="0"/>
              <a:t>What does a fish feel in the pond?</a:t>
            </a:r>
            <a:endParaRPr lang="zh-CN" altLang="en-US" dirty="0"/>
          </a:p>
        </p:txBody>
      </p:sp>
      <p:sp>
        <p:nvSpPr>
          <p:cNvPr id="4" name="Content Placeholder 3"/>
          <p:cNvSpPr>
            <a:spLocks noGrp="1"/>
          </p:cNvSpPr>
          <p:nvPr>
            <p:ph idx="1"/>
          </p:nvPr>
        </p:nvSpPr>
        <p:spPr>
          <a:xfrm>
            <a:off x="457200" y="1600201"/>
            <a:ext cx="8229600" cy="2620888"/>
          </a:xfrm>
        </p:spPr>
        <p:txBody>
          <a:bodyPr/>
          <a:lstStyle/>
          <a:p>
            <a:r>
              <a:rPr lang="en-US" altLang="zh-CN" dirty="0"/>
              <a:t>The fish is totally happy: 	&lt; 25% covered</a:t>
            </a:r>
          </a:p>
          <a:p>
            <a:r>
              <a:rPr lang="en-US" altLang="zh-CN" dirty="0"/>
              <a:t>Slightly concerned: 		&gt; 25% covered</a:t>
            </a:r>
          </a:p>
          <a:p>
            <a:r>
              <a:rPr lang="en-US" altLang="zh-CN" dirty="0"/>
              <a:t>Seriously concerned:	&gt; 50% covered</a:t>
            </a:r>
          </a:p>
          <a:p>
            <a:r>
              <a:rPr lang="en-US" altLang="zh-CN" dirty="0"/>
              <a:t>Dead				100% covered</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val="388125882"/>
              </p:ext>
            </p:extLst>
          </p:nvPr>
        </p:nvGraphicFramePr>
        <p:xfrm>
          <a:off x="611560" y="4509120"/>
          <a:ext cx="7848876" cy="1656184"/>
        </p:xfrm>
        <a:graphic>
          <a:graphicData uri="http://schemas.openxmlformats.org/drawingml/2006/table">
            <a:tbl>
              <a:tblPr firstRow="1" bandRow="1">
                <a:tableStyleId>{5940675A-B579-460E-94D1-54222C63F5DA}</a:tableStyleId>
              </a:tblPr>
              <a:tblGrid>
                <a:gridCol w="654073">
                  <a:extLst>
                    <a:ext uri="{9D8B030D-6E8A-4147-A177-3AD203B41FA5}">
                      <a16:colId xmlns:a16="http://schemas.microsoft.com/office/drawing/2014/main" val="20000"/>
                    </a:ext>
                  </a:extLst>
                </a:gridCol>
                <a:gridCol w="654073">
                  <a:extLst>
                    <a:ext uri="{9D8B030D-6E8A-4147-A177-3AD203B41FA5}">
                      <a16:colId xmlns:a16="http://schemas.microsoft.com/office/drawing/2014/main" val="20001"/>
                    </a:ext>
                  </a:extLst>
                </a:gridCol>
                <a:gridCol w="654073">
                  <a:extLst>
                    <a:ext uri="{9D8B030D-6E8A-4147-A177-3AD203B41FA5}">
                      <a16:colId xmlns:a16="http://schemas.microsoft.com/office/drawing/2014/main" val="20002"/>
                    </a:ext>
                  </a:extLst>
                </a:gridCol>
                <a:gridCol w="654073">
                  <a:extLst>
                    <a:ext uri="{9D8B030D-6E8A-4147-A177-3AD203B41FA5}">
                      <a16:colId xmlns:a16="http://schemas.microsoft.com/office/drawing/2014/main" val="20003"/>
                    </a:ext>
                  </a:extLst>
                </a:gridCol>
                <a:gridCol w="654073">
                  <a:extLst>
                    <a:ext uri="{9D8B030D-6E8A-4147-A177-3AD203B41FA5}">
                      <a16:colId xmlns:a16="http://schemas.microsoft.com/office/drawing/2014/main" val="20004"/>
                    </a:ext>
                  </a:extLst>
                </a:gridCol>
                <a:gridCol w="654073">
                  <a:extLst>
                    <a:ext uri="{9D8B030D-6E8A-4147-A177-3AD203B41FA5}">
                      <a16:colId xmlns:a16="http://schemas.microsoft.com/office/drawing/2014/main" val="20005"/>
                    </a:ext>
                  </a:extLst>
                </a:gridCol>
                <a:gridCol w="654073">
                  <a:extLst>
                    <a:ext uri="{9D8B030D-6E8A-4147-A177-3AD203B41FA5}">
                      <a16:colId xmlns:a16="http://schemas.microsoft.com/office/drawing/2014/main" val="20006"/>
                    </a:ext>
                  </a:extLst>
                </a:gridCol>
                <a:gridCol w="654073">
                  <a:extLst>
                    <a:ext uri="{9D8B030D-6E8A-4147-A177-3AD203B41FA5}">
                      <a16:colId xmlns:a16="http://schemas.microsoft.com/office/drawing/2014/main" val="20007"/>
                    </a:ext>
                  </a:extLst>
                </a:gridCol>
                <a:gridCol w="654073">
                  <a:extLst>
                    <a:ext uri="{9D8B030D-6E8A-4147-A177-3AD203B41FA5}">
                      <a16:colId xmlns:a16="http://schemas.microsoft.com/office/drawing/2014/main" val="20008"/>
                    </a:ext>
                  </a:extLst>
                </a:gridCol>
                <a:gridCol w="654073">
                  <a:extLst>
                    <a:ext uri="{9D8B030D-6E8A-4147-A177-3AD203B41FA5}">
                      <a16:colId xmlns:a16="http://schemas.microsoft.com/office/drawing/2014/main" val="20009"/>
                    </a:ext>
                  </a:extLst>
                </a:gridCol>
                <a:gridCol w="654073">
                  <a:extLst>
                    <a:ext uri="{9D8B030D-6E8A-4147-A177-3AD203B41FA5}">
                      <a16:colId xmlns:a16="http://schemas.microsoft.com/office/drawing/2014/main" val="20010"/>
                    </a:ext>
                  </a:extLst>
                </a:gridCol>
                <a:gridCol w="654073">
                  <a:extLst>
                    <a:ext uri="{9D8B030D-6E8A-4147-A177-3AD203B41FA5}">
                      <a16:colId xmlns:a16="http://schemas.microsoft.com/office/drawing/2014/main" val="20011"/>
                    </a:ext>
                  </a:extLst>
                </a:gridCol>
              </a:tblGrid>
              <a:tr h="828092">
                <a:tc>
                  <a:txBody>
                    <a:bodyPr/>
                    <a:lstStyle/>
                    <a:p>
                      <a:pPr algn="ctr"/>
                      <a:r>
                        <a:rPr lang="en-US" altLang="zh-CN" dirty="0"/>
                        <a:t>Day</a:t>
                      </a:r>
                    </a:p>
                    <a:p>
                      <a:pPr algn="ctr"/>
                      <a:r>
                        <a:rPr lang="en-US" altLang="zh-CN" dirty="0"/>
                        <a:t>1</a:t>
                      </a:r>
                      <a:endParaRPr lang="zh-CN" altLang="en-US" dirty="0"/>
                    </a:p>
                  </a:txBody>
                  <a:tcPr/>
                </a:tc>
                <a:tc>
                  <a:txBody>
                    <a:bodyPr/>
                    <a:lstStyle/>
                    <a:p>
                      <a:pPr algn="ctr"/>
                      <a:r>
                        <a:rPr lang="en-US" altLang="zh-CN" dirty="0"/>
                        <a:t>Day</a:t>
                      </a:r>
                    </a:p>
                    <a:p>
                      <a:pPr algn="ctr"/>
                      <a:r>
                        <a:rPr lang="en-US" altLang="zh-CN" dirty="0"/>
                        <a:t>2</a:t>
                      </a:r>
                      <a:endParaRPr lang="zh-CN" altLang="en-US" dirty="0"/>
                    </a:p>
                  </a:txBody>
                  <a:tcPr/>
                </a:tc>
                <a:tc>
                  <a:txBody>
                    <a:bodyPr/>
                    <a:lstStyle/>
                    <a:p>
                      <a:pPr algn="ctr"/>
                      <a:r>
                        <a:rPr lang="en-US" altLang="zh-CN" dirty="0"/>
                        <a:t>Day</a:t>
                      </a:r>
                    </a:p>
                    <a:p>
                      <a:pPr algn="ctr"/>
                      <a:r>
                        <a:rPr lang="en-US" altLang="zh-CN" dirty="0"/>
                        <a:t>3</a:t>
                      </a:r>
                      <a:endParaRPr lang="zh-CN" altLang="en-US" dirty="0"/>
                    </a:p>
                  </a:txBody>
                  <a:tcPr/>
                </a:tc>
                <a:tc>
                  <a:txBody>
                    <a:bodyPr/>
                    <a:lstStyle/>
                    <a:p>
                      <a:pPr algn="ctr"/>
                      <a:r>
                        <a:rPr lang="en-US" altLang="zh-CN" dirty="0"/>
                        <a:t>Day</a:t>
                      </a:r>
                    </a:p>
                    <a:p>
                      <a:pPr algn="ctr"/>
                      <a:r>
                        <a:rPr lang="en-US" altLang="zh-CN" dirty="0"/>
                        <a:t>4</a:t>
                      </a:r>
                      <a:endParaRPr lang="zh-CN" altLang="en-US" dirty="0"/>
                    </a:p>
                  </a:txBody>
                  <a:tcPr/>
                </a:tc>
                <a:tc>
                  <a:txBody>
                    <a:bodyPr/>
                    <a:lstStyle/>
                    <a:p>
                      <a:pPr algn="ctr"/>
                      <a:r>
                        <a:rPr lang="en-US" altLang="zh-CN" dirty="0"/>
                        <a:t>Day</a:t>
                      </a:r>
                    </a:p>
                    <a:p>
                      <a:pPr algn="ctr"/>
                      <a:r>
                        <a:rPr lang="en-US" altLang="zh-CN" dirty="0"/>
                        <a:t>5</a:t>
                      </a:r>
                      <a:endParaRPr lang="zh-CN" altLang="en-US" dirty="0"/>
                    </a:p>
                  </a:txBody>
                  <a:tcPr/>
                </a:tc>
                <a:tc>
                  <a:txBody>
                    <a:bodyPr/>
                    <a:lstStyle/>
                    <a:p>
                      <a:pPr algn="ctr"/>
                      <a:r>
                        <a:rPr lang="en-US" altLang="zh-CN" dirty="0"/>
                        <a:t>Day</a:t>
                      </a:r>
                    </a:p>
                    <a:p>
                      <a:pPr algn="ctr"/>
                      <a:r>
                        <a:rPr lang="en-US" altLang="zh-CN" dirty="0"/>
                        <a:t>6</a:t>
                      </a:r>
                      <a:endParaRPr lang="zh-CN" altLang="en-US" dirty="0"/>
                    </a:p>
                  </a:txBody>
                  <a:tcPr/>
                </a:tc>
                <a:tc>
                  <a:txBody>
                    <a:bodyPr/>
                    <a:lstStyle/>
                    <a:p>
                      <a:pPr algn="ctr"/>
                      <a:r>
                        <a:rPr lang="en-US" altLang="zh-CN" dirty="0"/>
                        <a:t>Day</a:t>
                      </a:r>
                    </a:p>
                    <a:p>
                      <a:pPr algn="ctr"/>
                      <a:r>
                        <a:rPr lang="en-US" altLang="zh-CN" dirty="0"/>
                        <a:t>7</a:t>
                      </a:r>
                      <a:endParaRPr lang="zh-CN" altLang="en-US" dirty="0"/>
                    </a:p>
                  </a:txBody>
                  <a:tcPr/>
                </a:tc>
                <a:tc>
                  <a:txBody>
                    <a:bodyPr/>
                    <a:lstStyle/>
                    <a:p>
                      <a:pPr algn="ctr"/>
                      <a:r>
                        <a:rPr lang="en-US" altLang="zh-CN" dirty="0"/>
                        <a:t>Day</a:t>
                      </a:r>
                    </a:p>
                    <a:p>
                      <a:pPr algn="ctr"/>
                      <a:r>
                        <a:rPr lang="en-US" altLang="zh-CN" dirty="0"/>
                        <a:t>8</a:t>
                      </a:r>
                      <a:endParaRPr lang="zh-CN" altLang="en-US" dirty="0"/>
                    </a:p>
                  </a:txBody>
                  <a:tcPr/>
                </a:tc>
                <a:tc>
                  <a:txBody>
                    <a:bodyPr/>
                    <a:lstStyle/>
                    <a:p>
                      <a:pPr algn="ctr"/>
                      <a:r>
                        <a:rPr lang="en-US" altLang="zh-CN" dirty="0"/>
                        <a:t>Day</a:t>
                      </a:r>
                    </a:p>
                    <a:p>
                      <a:pPr algn="ctr"/>
                      <a:r>
                        <a:rPr lang="en-US" altLang="zh-CN" dirty="0"/>
                        <a:t>9</a:t>
                      </a:r>
                      <a:endParaRPr lang="zh-CN" altLang="en-US" dirty="0"/>
                    </a:p>
                  </a:txBody>
                  <a:tcPr/>
                </a:tc>
                <a:tc>
                  <a:txBody>
                    <a:bodyPr/>
                    <a:lstStyle/>
                    <a:p>
                      <a:pPr algn="ctr"/>
                      <a:r>
                        <a:rPr lang="en-US" altLang="zh-CN" dirty="0"/>
                        <a:t>Day</a:t>
                      </a:r>
                    </a:p>
                    <a:p>
                      <a:pPr algn="ctr"/>
                      <a:r>
                        <a:rPr lang="en-US" altLang="zh-CN" dirty="0"/>
                        <a:t>10</a:t>
                      </a:r>
                      <a:endParaRPr lang="zh-CN" altLang="en-US" dirty="0"/>
                    </a:p>
                  </a:txBody>
                  <a:tcPr/>
                </a:tc>
                <a:tc>
                  <a:txBody>
                    <a:bodyPr/>
                    <a:lstStyle/>
                    <a:p>
                      <a:pPr algn="ctr"/>
                      <a:r>
                        <a:rPr lang="en-US" altLang="zh-CN" dirty="0"/>
                        <a:t>Day</a:t>
                      </a:r>
                    </a:p>
                    <a:p>
                      <a:pPr algn="ctr"/>
                      <a:r>
                        <a:rPr lang="en-US" altLang="zh-CN" dirty="0"/>
                        <a:t>11</a:t>
                      </a:r>
                      <a:endParaRPr lang="zh-CN" altLang="en-US" dirty="0"/>
                    </a:p>
                  </a:txBody>
                  <a:tcPr/>
                </a:tc>
                <a:tc>
                  <a:txBody>
                    <a:bodyPr/>
                    <a:lstStyle/>
                    <a:p>
                      <a:pPr algn="ctr"/>
                      <a:r>
                        <a:rPr lang="en-US" altLang="zh-CN" sz="1600" dirty="0"/>
                        <a:t>Day</a:t>
                      </a:r>
                    </a:p>
                    <a:p>
                      <a:pPr algn="ctr"/>
                      <a:r>
                        <a:rPr lang="en-US" altLang="zh-CN" sz="1600" dirty="0"/>
                        <a:t>11</a:t>
                      </a:r>
                    </a:p>
                    <a:p>
                      <a:pPr algn="ctr"/>
                      <a:r>
                        <a:rPr lang="en-US" altLang="zh-CN" sz="1600" dirty="0"/>
                        <a:t>7</a:t>
                      </a:r>
                      <a:r>
                        <a:rPr lang="en-US" altLang="zh-CN" sz="1600" baseline="0" dirty="0"/>
                        <a:t> AM</a:t>
                      </a:r>
                      <a:endParaRPr lang="zh-CN" altLang="en-US" sz="1600" dirty="0"/>
                    </a:p>
                  </a:txBody>
                  <a:tcPr/>
                </a:tc>
                <a:extLst>
                  <a:ext uri="{0D108BD9-81ED-4DB2-BD59-A6C34878D82A}">
                    <a16:rowId xmlns:a16="http://schemas.microsoft.com/office/drawing/2014/main" val="10000"/>
                  </a:ext>
                </a:extLst>
              </a:tr>
              <a:tr h="828092">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sz="1600" dirty="0"/>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47" y="5373217"/>
            <a:ext cx="637785" cy="64807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482" y="5373217"/>
            <a:ext cx="637785" cy="64807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267" y="5373217"/>
            <a:ext cx="637785" cy="64807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165" y="5373217"/>
            <a:ext cx="637785" cy="64807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486" y="5373217"/>
            <a:ext cx="637785" cy="648072"/>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271" y="5373217"/>
            <a:ext cx="637785" cy="64807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5373217"/>
            <a:ext cx="637785" cy="64807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785" y="5386092"/>
            <a:ext cx="637785" cy="64807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7570" y="5386092"/>
            <a:ext cx="637785" cy="64807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391" y="5372727"/>
            <a:ext cx="638266" cy="6485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958" y="5362997"/>
            <a:ext cx="637714" cy="6480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7672" y="5362997"/>
            <a:ext cx="637714" cy="648000"/>
          </a:xfrm>
          <a:prstGeom prst="rect">
            <a:avLst/>
          </a:prstGeom>
        </p:spPr>
      </p:pic>
    </p:spTree>
    <p:extLst>
      <p:ext uri="{BB962C8B-B14F-4D97-AF65-F5344CB8AC3E}">
        <p14:creationId xmlns:p14="http://schemas.microsoft.com/office/powerpoint/2010/main" val="45841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38778E-17 -4.98728E-6 L 0.21337 0.08236 C 0.25833 0.10086 0.32535 0.11058 0.39531 0.11058 C 0.47483 0.11058 0.53872 0.10086 0.58333 0.08236 L 0.79844 -4.98728E-6 " pathEditMode="relative" rAng="0" ptsTypes="FffFF">
                                      <p:cBhvr>
                                        <p:cTn id="6" dur="2000" fill="hold"/>
                                        <p:tgtEl>
                                          <p:spTgt spid="20"/>
                                        </p:tgtEl>
                                        <p:attrNameLst>
                                          <p:attrName>ppt_x</p:attrName>
                                          <p:attrName>ppt_y</p:attrName>
                                        </p:attrNameLst>
                                      </p:cBhvr>
                                      <p:rCtr x="39913" y="5529"/>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 calcmode="lin" valueType="num">
                                      <p:cBhvr>
                                        <p:cTn id="53" dur="1000" fill="hold"/>
                                        <p:tgtEl>
                                          <p:spTgt spid="12"/>
                                        </p:tgtEl>
                                        <p:attrNameLst>
                                          <p:attrName>style.rotation</p:attrName>
                                        </p:attrNameLst>
                                      </p:cBhvr>
                                      <p:tavLst>
                                        <p:tav tm="0">
                                          <p:val>
                                            <p:fltVal val="90"/>
                                          </p:val>
                                        </p:tav>
                                        <p:tav tm="100000">
                                          <p:val>
                                            <p:fltVal val="0"/>
                                          </p:val>
                                        </p:tav>
                                      </p:tavLst>
                                    </p:anim>
                                    <p:animEffect transition="in" filter="fade">
                                      <p:cBhvr>
                                        <p:cTn id="54" dur="1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style.rotation</p:attrName>
                                        </p:attrNameLst>
                                      </p:cBhvr>
                                      <p:tavLst>
                                        <p:tav tm="0">
                                          <p:val>
                                            <p:fltVal val="90"/>
                                          </p:val>
                                        </p:tav>
                                        <p:tav tm="100000">
                                          <p:val>
                                            <p:fltVal val="0"/>
                                          </p:val>
                                        </p:tav>
                                      </p:tavLst>
                                    </p:anim>
                                    <p:animEffect transition="in" filter="fade">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 calcmode="lin" valueType="num">
                                      <p:cBhvr>
                                        <p:cTn id="69" dur="1000" fill="hold"/>
                                        <p:tgtEl>
                                          <p:spTgt spid="14"/>
                                        </p:tgtEl>
                                        <p:attrNameLst>
                                          <p:attrName>style.rotation</p:attrName>
                                        </p:attrNameLst>
                                      </p:cBhvr>
                                      <p:tavLst>
                                        <p:tav tm="0">
                                          <p:val>
                                            <p:fltVal val="90"/>
                                          </p:val>
                                        </p:tav>
                                        <p:tav tm="100000">
                                          <p:val>
                                            <p:fltVal val="0"/>
                                          </p:val>
                                        </p:tav>
                                      </p:tavLst>
                                    </p:anim>
                                    <p:animEffect transition="in" filter="fade">
                                      <p:cBhvr>
                                        <p:cTn id="70" dur="10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1000" fill="hold"/>
                                        <p:tgtEl>
                                          <p:spTgt spid="15"/>
                                        </p:tgtEl>
                                        <p:attrNameLst>
                                          <p:attrName>ppt_w</p:attrName>
                                        </p:attrNameLst>
                                      </p:cBhvr>
                                      <p:tavLst>
                                        <p:tav tm="0">
                                          <p:val>
                                            <p:fltVal val="0"/>
                                          </p:val>
                                        </p:tav>
                                        <p:tav tm="100000">
                                          <p:val>
                                            <p:strVal val="#ppt_w"/>
                                          </p:val>
                                        </p:tav>
                                      </p:tavLst>
                                    </p:anim>
                                    <p:anim calcmode="lin" valueType="num">
                                      <p:cBhvr>
                                        <p:cTn id="76" dur="1000" fill="hold"/>
                                        <p:tgtEl>
                                          <p:spTgt spid="15"/>
                                        </p:tgtEl>
                                        <p:attrNameLst>
                                          <p:attrName>ppt_h</p:attrName>
                                        </p:attrNameLst>
                                      </p:cBhvr>
                                      <p:tavLst>
                                        <p:tav tm="0">
                                          <p:val>
                                            <p:fltVal val="0"/>
                                          </p:val>
                                        </p:tav>
                                        <p:tav tm="100000">
                                          <p:val>
                                            <p:strVal val="#ppt_h"/>
                                          </p:val>
                                        </p:tav>
                                      </p:tavLst>
                                    </p:anim>
                                    <p:anim calcmode="lin" valueType="num">
                                      <p:cBhvr>
                                        <p:cTn id="77" dur="1000" fill="hold"/>
                                        <p:tgtEl>
                                          <p:spTgt spid="15"/>
                                        </p:tgtEl>
                                        <p:attrNameLst>
                                          <p:attrName>style.rotation</p:attrName>
                                        </p:attrNameLst>
                                      </p:cBhvr>
                                      <p:tavLst>
                                        <p:tav tm="0">
                                          <p:val>
                                            <p:fltVal val="90"/>
                                          </p:val>
                                        </p:tav>
                                        <p:tav tm="100000">
                                          <p:val>
                                            <p:fltVal val="0"/>
                                          </p:val>
                                        </p:tav>
                                      </p:tavLst>
                                    </p:anim>
                                    <p:animEffect transition="in" filter="fade">
                                      <p:cBhvr>
                                        <p:cTn id="78" dur="10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circle(in)">
                                      <p:cBhvr>
                                        <p:cTn id="9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动物, 游戏机, 桌子, 珊瑚&#10;&#10;描述已自动生成">
            <a:extLst>
              <a:ext uri="{FF2B5EF4-FFF2-40B4-BE49-F238E27FC236}">
                <a16:creationId xmlns:a16="http://schemas.microsoft.com/office/drawing/2014/main" id="{E230CF05-E35A-4C49-980F-D374785CA126}"/>
              </a:ext>
            </a:extLst>
          </p:cNvPr>
          <p:cNvPicPr>
            <a:picLocks noChangeAspect="1"/>
          </p:cNvPicPr>
          <p:nvPr/>
        </p:nvPicPr>
        <p:blipFill rotWithShape="1">
          <a:blip r:embed="rId2">
            <a:extLst>
              <a:ext uri="{28A0092B-C50C-407E-A947-70E740481C1C}">
                <a14:useLocalDpi xmlns:a14="http://schemas.microsoft.com/office/drawing/2010/main" val="0"/>
              </a:ext>
            </a:extLst>
          </a:blip>
          <a:srcRect b="14552"/>
          <a:stretch/>
        </p:blipFill>
        <p:spPr>
          <a:xfrm>
            <a:off x="20" y="-1"/>
            <a:ext cx="9143980" cy="4394997"/>
          </a:xfrm>
          <a:prstGeom prst="rect">
            <a:avLst/>
          </a:prstGeom>
        </p:spPr>
      </p:pic>
      <p:sp>
        <p:nvSpPr>
          <p:cNvPr id="2" name="标题 1">
            <a:extLst>
              <a:ext uri="{FF2B5EF4-FFF2-40B4-BE49-F238E27FC236}">
                <a16:creationId xmlns:a16="http://schemas.microsoft.com/office/drawing/2014/main" id="{C8382282-8B3C-4930-B5D6-1726AD0FC57E}"/>
              </a:ext>
            </a:extLst>
          </p:cNvPr>
          <p:cNvSpPr>
            <a:spLocks noGrp="1"/>
          </p:cNvSpPr>
          <p:nvPr>
            <p:ph type="title"/>
          </p:nvPr>
        </p:nvSpPr>
        <p:spPr>
          <a:xfrm>
            <a:off x="630936" y="4858247"/>
            <a:ext cx="5237125" cy="1026435"/>
          </a:xfrm>
        </p:spPr>
        <p:txBody>
          <a:bodyPr vert="horz" lIns="91440" tIns="45720" rIns="91440" bIns="45720" rtlCol="0" anchor="b">
            <a:normAutofit fontScale="90000"/>
          </a:bodyPr>
          <a:lstStyle/>
          <a:p>
            <a:pPr algn="l">
              <a:lnSpc>
                <a:spcPct val="90000"/>
              </a:lnSpc>
            </a:pPr>
            <a:r>
              <a:rPr lang="en-US" altLang="zh-CN" sz="3300" dirty="0">
                <a:solidFill>
                  <a:srgbClr val="002060"/>
                </a:solidFill>
              </a:rPr>
              <a:t>An example of compounding working against us: COVID-19</a:t>
            </a:r>
            <a:endParaRPr lang="en-US" sz="3300" dirty="0">
              <a:solidFill>
                <a:srgbClr val="002060"/>
              </a:solidFill>
            </a:endParaRPr>
          </a:p>
        </p:txBody>
      </p:sp>
    </p:spTree>
    <p:extLst>
      <p:ext uri="{BB962C8B-B14F-4D97-AF65-F5344CB8AC3E}">
        <p14:creationId xmlns:p14="http://schemas.microsoft.com/office/powerpoint/2010/main" val="31046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extLst>
              <p:ext uri="{D42A27DB-BD31-4B8C-83A1-F6EECF244321}">
                <p14:modId xmlns:p14="http://schemas.microsoft.com/office/powerpoint/2010/main" val="1905683871"/>
              </p:ext>
            </p:extLst>
          </p:nvPr>
        </p:nvGraphicFramePr>
        <p:xfrm>
          <a:off x="1295635" y="2786146"/>
          <a:ext cx="5400600"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endParaRPr lang="en-US" dirty="0"/>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endParaRPr lang="en-US" dirty="0"/>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endParaRPr lang="en-US" dirty="0"/>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endParaRPr lang="en-US" dirty="0"/>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endParaRPr lang="en-US" baseline="0" dirty="0"/>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1952770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4B431A-CFA5-D976-A425-9D1CF2D0F7BB}"/>
              </a:ext>
            </a:extLst>
          </p:cNvPr>
          <p:cNvSpPr txBox="1"/>
          <p:nvPr/>
        </p:nvSpPr>
        <p:spPr>
          <a:xfrm>
            <a:off x="791580" y="764704"/>
            <a:ext cx="7560840" cy="1754326"/>
          </a:xfrm>
          <a:prstGeom prst="rect">
            <a:avLst/>
          </a:prstGeom>
          <a:noFill/>
        </p:spPr>
        <p:txBody>
          <a:bodyPr wrap="square" rtlCol="0">
            <a:spAutoFit/>
          </a:bodyPr>
          <a:lstStyle/>
          <a:p>
            <a:r>
              <a:rPr lang="en-US" sz="3600" b="1" dirty="0"/>
              <a:t>Exercise: Folding papers</a:t>
            </a:r>
          </a:p>
          <a:p>
            <a:r>
              <a:rPr lang="en-US" sz="2400" b="1" dirty="0"/>
              <a:t>The thickness of a standard printing paper is about 0.1mm. Fold it once and it will be 0.2mm thick. If fold it again, it will be 0.4mm thick. Keeping folding it:</a:t>
            </a:r>
          </a:p>
        </p:txBody>
      </p:sp>
      <p:graphicFrame>
        <p:nvGraphicFramePr>
          <p:cNvPr id="5" name="Table 4">
            <a:extLst>
              <a:ext uri="{FF2B5EF4-FFF2-40B4-BE49-F238E27FC236}">
                <a16:creationId xmlns:a16="http://schemas.microsoft.com/office/drawing/2014/main" id="{18A2FC14-65B0-D6E2-1D59-49FBEC23B34C}"/>
              </a:ext>
            </a:extLst>
          </p:cNvPr>
          <p:cNvGraphicFramePr>
            <a:graphicFrameLocks noGrp="1"/>
          </p:cNvGraphicFramePr>
          <p:nvPr/>
        </p:nvGraphicFramePr>
        <p:xfrm>
          <a:off x="1295635" y="2786146"/>
          <a:ext cx="6552729" cy="36017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1929834595"/>
                    </a:ext>
                  </a:extLst>
                </a:gridCol>
                <a:gridCol w="3384376">
                  <a:extLst>
                    <a:ext uri="{9D8B030D-6E8A-4147-A177-3AD203B41FA5}">
                      <a16:colId xmlns:a16="http://schemas.microsoft.com/office/drawing/2014/main" val="2862476574"/>
                    </a:ext>
                  </a:extLst>
                </a:gridCol>
                <a:gridCol w="1152129">
                  <a:extLst>
                    <a:ext uri="{9D8B030D-6E8A-4147-A177-3AD203B41FA5}">
                      <a16:colId xmlns:a16="http://schemas.microsoft.com/office/drawing/2014/main" val="2540184521"/>
                    </a:ext>
                  </a:extLst>
                </a:gridCol>
              </a:tblGrid>
              <a:tr h="370840">
                <a:tc>
                  <a:txBody>
                    <a:bodyPr/>
                    <a:lstStyle/>
                    <a:p>
                      <a:pPr algn="ctr"/>
                      <a:r>
                        <a:rPr lang="en-US" dirty="0"/>
                        <a:t>Times of Folding</a:t>
                      </a:r>
                    </a:p>
                  </a:txBody>
                  <a:tcPr/>
                </a:tc>
                <a:tc>
                  <a:txBody>
                    <a:bodyPr/>
                    <a:lstStyle/>
                    <a:p>
                      <a:pPr algn="ctr"/>
                      <a:r>
                        <a:rPr lang="en-US" dirty="0"/>
                        <a:t>The thickness of the Folded Paper</a:t>
                      </a:r>
                    </a:p>
                  </a:txBody>
                  <a:tcPr/>
                </a:tc>
                <a:tc>
                  <a:txBody>
                    <a:bodyPr/>
                    <a:lstStyle/>
                    <a:p>
                      <a:pPr algn="ctr"/>
                      <a:r>
                        <a:rPr lang="en-US" dirty="0"/>
                        <a:t>2</a:t>
                      </a:r>
                      <a:r>
                        <a:rPr lang="en-US" baseline="30000" dirty="0"/>
                        <a:t>x</a:t>
                      </a:r>
                    </a:p>
                  </a:txBody>
                  <a:tcPr/>
                </a:tc>
                <a:extLst>
                  <a:ext uri="{0D108BD9-81ED-4DB2-BD59-A6C34878D82A}">
                    <a16:rowId xmlns:a16="http://schemas.microsoft.com/office/drawing/2014/main" val="626716585"/>
                  </a:ext>
                </a:extLst>
              </a:tr>
              <a:tr h="370840">
                <a:tc>
                  <a:txBody>
                    <a:bodyPr/>
                    <a:lstStyle/>
                    <a:p>
                      <a:r>
                        <a:rPr lang="en-US" dirty="0"/>
                        <a:t>0</a:t>
                      </a:r>
                    </a:p>
                  </a:txBody>
                  <a:tcPr/>
                </a:tc>
                <a:tc>
                  <a:txBody>
                    <a:bodyPr/>
                    <a:lstStyle/>
                    <a:p>
                      <a:r>
                        <a:rPr lang="en-US" dirty="0"/>
                        <a:t>0.1mm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0</a:t>
                      </a:r>
                    </a:p>
                  </a:txBody>
                  <a:tcPr/>
                </a:tc>
                <a:extLst>
                  <a:ext uri="{0D108BD9-81ED-4DB2-BD59-A6C34878D82A}">
                    <a16:rowId xmlns:a16="http://schemas.microsoft.com/office/drawing/2014/main" val="3579727026"/>
                  </a:ext>
                </a:extLst>
              </a:tr>
              <a:tr h="370840">
                <a:tc>
                  <a:txBody>
                    <a:bodyPr/>
                    <a:lstStyle/>
                    <a:p>
                      <a:r>
                        <a:rPr lang="en-US" dirty="0"/>
                        <a:t>1</a:t>
                      </a:r>
                    </a:p>
                  </a:txBody>
                  <a:tcPr/>
                </a:tc>
                <a:tc>
                  <a:txBody>
                    <a:bodyPr/>
                    <a:lstStyle/>
                    <a:p>
                      <a:r>
                        <a:rPr lang="en-US" dirty="0"/>
                        <a:t>0.2mm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x 2</a:t>
                      </a:r>
                      <a:r>
                        <a:rPr lang="en-US" baseline="30000" dirty="0"/>
                        <a:t>1</a:t>
                      </a:r>
                    </a:p>
                  </a:txBody>
                  <a:tcPr/>
                </a:tc>
                <a:extLst>
                  <a:ext uri="{0D108BD9-81ED-4DB2-BD59-A6C34878D82A}">
                    <a16:rowId xmlns:a16="http://schemas.microsoft.com/office/drawing/2014/main" val="1770674425"/>
                  </a:ext>
                </a:extLst>
              </a:tr>
              <a:tr h="370840">
                <a:tc>
                  <a:txBody>
                    <a:bodyPr/>
                    <a:lstStyle/>
                    <a:p>
                      <a:r>
                        <a:rPr lang="en-US" dirty="0"/>
                        <a:t>2</a:t>
                      </a:r>
                    </a:p>
                  </a:txBody>
                  <a:tcPr/>
                </a:tc>
                <a:tc>
                  <a:txBody>
                    <a:bodyPr/>
                    <a:lstStyle/>
                    <a:p>
                      <a:r>
                        <a:rPr lang="en-US" dirty="0"/>
                        <a:t>0.4mm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a:t>
                      </a:r>
                    </a:p>
                  </a:txBody>
                  <a:tcPr/>
                </a:tc>
                <a:extLst>
                  <a:ext uri="{0D108BD9-81ED-4DB2-BD59-A6C34878D82A}">
                    <a16:rowId xmlns:a16="http://schemas.microsoft.com/office/drawing/2014/main" val="2183041913"/>
                  </a:ext>
                </a:extLst>
              </a:tr>
              <a:tr h="370840">
                <a:tc>
                  <a:txBody>
                    <a:bodyPr/>
                    <a:lstStyle/>
                    <a:p>
                      <a:r>
                        <a:rPr lang="en-US" dirty="0"/>
                        <a:t>7</a:t>
                      </a:r>
                    </a:p>
                  </a:txBody>
                  <a:tcPr/>
                </a:tc>
                <a:tc>
                  <a:txBody>
                    <a:bodyPr/>
                    <a:lstStyle/>
                    <a:p>
                      <a:r>
                        <a:rPr lang="en-US" dirty="0"/>
                        <a:t>128mm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7</a:t>
                      </a:r>
                    </a:p>
                  </a:txBody>
                  <a:tcPr/>
                </a:tc>
                <a:extLst>
                  <a:ext uri="{0D108BD9-81ED-4DB2-BD59-A6C34878D82A}">
                    <a16:rowId xmlns:a16="http://schemas.microsoft.com/office/drawing/2014/main" val="1670365834"/>
                  </a:ext>
                </a:extLst>
              </a:tr>
              <a:tr h="370840">
                <a:tc>
                  <a:txBody>
                    <a:bodyPr/>
                    <a:lstStyle/>
                    <a:p>
                      <a:r>
                        <a:rPr lang="en-US" dirty="0"/>
                        <a:t>14</a:t>
                      </a:r>
                    </a:p>
                  </a:txBody>
                  <a:tcPr/>
                </a:tc>
                <a:tc>
                  <a:txBody>
                    <a:bodyPr/>
                    <a:lstStyle/>
                    <a:p>
                      <a:r>
                        <a:rPr lang="en-US" dirty="0"/>
                        <a:t>1638.4mm = 1.63m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14</a:t>
                      </a:r>
                    </a:p>
                  </a:txBody>
                  <a:tcPr/>
                </a:tc>
                <a:extLst>
                  <a:ext uri="{0D108BD9-81ED-4DB2-BD59-A6C34878D82A}">
                    <a16:rowId xmlns:a16="http://schemas.microsoft.com/office/drawing/2014/main" val="3713356313"/>
                  </a:ext>
                </a:extLst>
              </a:tr>
              <a:tr h="370840">
                <a:tc>
                  <a:txBody>
                    <a:bodyPr/>
                    <a:lstStyle/>
                    <a:p>
                      <a:r>
                        <a:rPr lang="en-US" dirty="0"/>
                        <a:t>21</a:t>
                      </a:r>
                    </a:p>
                  </a:txBody>
                  <a:tcPr/>
                </a:tc>
                <a:tc>
                  <a:txBody>
                    <a:bodyPr/>
                    <a:lstStyle/>
                    <a:p>
                      <a:r>
                        <a:rPr lang="en-US" dirty="0"/>
                        <a:t>209715.2mm = 2,097m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21</a:t>
                      </a:r>
                    </a:p>
                  </a:txBody>
                  <a:tcPr/>
                </a:tc>
                <a:extLst>
                  <a:ext uri="{0D108BD9-81ED-4DB2-BD59-A6C34878D82A}">
                    <a16:rowId xmlns:a16="http://schemas.microsoft.com/office/drawing/2014/main" val="865165564"/>
                  </a:ext>
                </a:extLst>
              </a:tr>
              <a:tr h="370840">
                <a:tc>
                  <a:txBody>
                    <a:bodyPr/>
                    <a:lstStyle/>
                    <a:p>
                      <a:r>
                        <a:rPr lang="en-US" dirty="0"/>
                        <a:t>42</a:t>
                      </a:r>
                    </a:p>
                  </a:txBody>
                  <a:tcPr/>
                </a:tc>
                <a:tc>
                  <a:txBody>
                    <a:bodyPr/>
                    <a:lstStyle/>
                    <a:p>
                      <a:r>
                        <a:rPr lang="en-US" dirty="0"/>
                        <a:t>4.4 x 10</a:t>
                      </a:r>
                      <a:r>
                        <a:rPr lang="en-US" baseline="30000" dirty="0"/>
                        <a:t>10</a:t>
                      </a:r>
                      <a:r>
                        <a:rPr lang="en-US" baseline="0" dirty="0"/>
                        <a: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42</a:t>
                      </a:r>
                    </a:p>
                  </a:txBody>
                  <a:tcPr/>
                </a:tc>
                <a:extLst>
                  <a:ext uri="{0D108BD9-81ED-4DB2-BD59-A6C34878D82A}">
                    <a16:rowId xmlns:a16="http://schemas.microsoft.com/office/drawing/2014/main" val="4254763682"/>
                  </a:ext>
                </a:extLst>
              </a:tr>
              <a:tr h="341724">
                <a:tc>
                  <a:txBody>
                    <a:bodyPr/>
                    <a:lstStyle/>
                    <a:p>
                      <a:r>
                        <a:rPr lang="en-US" dirty="0"/>
                        <a:t>50</a:t>
                      </a:r>
                    </a:p>
                  </a:txBody>
                  <a:tcPr/>
                </a:tc>
                <a:tc>
                  <a:txBody>
                    <a:bodyPr/>
                    <a:lstStyle/>
                    <a:p>
                      <a:r>
                        <a:rPr lang="en-US" dirty="0"/>
                        <a:t>1.1 x 10</a:t>
                      </a:r>
                      <a:r>
                        <a:rPr lang="en-US" baseline="30000" dirty="0"/>
                        <a:t>13</a:t>
                      </a:r>
                      <a:r>
                        <a:rPr lang="en-US" baseline="0" dirty="0"/>
                        <a:t>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x 2</a:t>
                      </a:r>
                      <a:r>
                        <a:rPr kumimoji="0" lang="en-US" sz="1800" b="0" i="0" u="none" strike="noStrike" kern="1200" cap="none" spc="0" normalizeH="0" baseline="30000" noProof="0" dirty="0">
                          <a:ln>
                            <a:noFill/>
                          </a:ln>
                          <a:solidFill>
                            <a:prstClr val="black"/>
                          </a:solidFill>
                          <a:effectLst/>
                          <a:uLnTx/>
                          <a:uFillTx/>
                          <a:latin typeface="Calibri"/>
                          <a:ea typeface="+mn-ea"/>
                          <a:cs typeface="+mn-cs"/>
                        </a:rPr>
                        <a:t>50</a:t>
                      </a:r>
                    </a:p>
                  </a:txBody>
                  <a:tcPr/>
                </a:tc>
                <a:extLst>
                  <a:ext uri="{0D108BD9-81ED-4DB2-BD59-A6C34878D82A}">
                    <a16:rowId xmlns:a16="http://schemas.microsoft.com/office/drawing/2014/main" val="1795068294"/>
                  </a:ext>
                </a:extLst>
              </a:tr>
            </a:tbl>
          </a:graphicData>
        </a:graphic>
      </p:graphicFrame>
    </p:spTree>
    <p:extLst>
      <p:ext uri="{BB962C8B-B14F-4D97-AF65-F5344CB8AC3E}">
        <p14:creationId xmlns:p14="http://schemas.microsoft.com/office/powerpoint/2010/main" val="2755222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6C9F6-CC8B-AC6A-2B78-E632E7A68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74" y="332656"/>
            <a:ext cx="8443452" cy="6264696"/>
          </a:xfrm>
          <a:prstGeom prst="rect">
            <a:avLst/>
          </a:prstGeom>
        </p:spPr>
      </p:pic>
    </p:spTree>
    <p:extLst>
      <p:ext uri="{BB962C8B-B14F-4D97-AF65-F5344CB8AC3E}">
        <p14:creationId xmlns:p14="http://schemas.microsoft.com/office/powerpoint/2010/main" val="389386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A3678-75A5-88EB-9100-13CF9D574231}"/>
              </a:ext>
            </a:extLst>
          </p:cNvPr>
          <p:cNvSpPr txBox="1"/>
          <p:nvPr/>
        </p:nvSpPr>
        <p:spPr>
          <a:xfrm>
            <a:off x="1619672" y="2132856"/>
            <a:ext cx="6427048" cy="1354217"/>
          </a:xfrm>
          <a:prstGeom prst="rect">
            <a:avLst/>
          </a:prstGeom>
          <a:noFill/>
        </p:spPr>
        <p:txBody>
          <a:bodyPr wrap="square" rtlCol="0">
            <a:spAutoFit/>
          </a:bodyPr>
          <a:lstStyle/>
          <a:p>
            <a:r>
              <a:rPr lang="en-US" sz="2800" b="1" dirty="0"/>
              <a:t>Exercise:</a:t>
            </a:r>
          </a:p>
          <a:p>
            <a:endParaRPr lang="en-US" b="1" dirty="0"/>
          </a:p>
          <a:p>
            <a:r>
              <a:rPr lang="en-US" b="1" dirty="0"/>
              <a:t>Calculate $1’s worth at age 65 if investing the $1 at ages 20, 25, 30, 35, 40, 45, 50, 55</a:t>
            </a:r>
          </a:p>
        </p:txBody>
      </p:sp>
    </p:spTree>
    <p:extLst>
      <p:ext uri="{BB962C8B-B14F-4D97-AF65-F5344CB8AC3E}">
        <p14:creationId xmlns:p14="http://schemas.microsoft.com/office/powerpoint/2010/main" val="3820793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4074834547"/>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endParaRPr lang="en-US" dirty="0"/>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354334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B19B19-9337-5345-77A6-F94DB2D3BDD6}"/>
              </a:ext>
            </a:extLst>
          </p:cNvPr>
          <p:cNvSpPr txBox="1"/>
          <p:nvPr/>
        </p:nvSpPr>
        <p:spPr>
          <a:xfrm>
            <a:off x="1120378" y="1412776"/>
            <a:ext cx="6446519" cy="1754326"/>
          </a:xfrm>
          <a:prstGeom prst="rect">
            <a:avLst/>
          </a:prstGeom>
          <a:noFill/>
        </p:spPr>
        <p:txBody>
          <a:bodyPr wrap="square" rtlCol="0">
            <a:spAutoFit/>
          </a:bodyPr>
          <a:lstStyle/>
          <a:p>
            <a:r>
              <a:rPr lang="en-US" altLang="zh-CN" dirty="0"/>
              <a:t>We encourage each family and every individual to have a financial plan in day one,</a:t>
            </a:r>
            <a:r>
              <a:rPr lang="zh-CN" altLang="en-US" dirty="0"/>
              <a:t> </a:t>
            </a:r>
            <a:r>
              <a:rPr lang="en-US" altLang="zh-CN" dirty="0"/>
              <a:t>encourage each family to review and update this financial plan in each of the family’s milestones. We emphasize creating a </a:t>
            </a:r>
            <a:r>
              <a:rPr lang="en-US" altLang="zh-CN" b="1" dirty="0"/>
              <a:t>disciplined</a:t>
            </a:r>
            <a:r>
              <a:rPr lang="en-US" altLang="zh-CN" dirty="0"/>
              <a:t> and </a:t>
            </a:r>
            <a:r>
              <a:rPr lang="en-US" altLang="zh-CN" b="1" dirty="0"/>
              <a:t>active</a:t>
            </a:r>
            <a:r>
              <a:rPr lang="en-US" altLang="zh-CN" dirty="0"/>
              <a:t> (in opposite to </a:t>
            </a:r>
            <a:r>
              <a:rPr lang="en-US" altLang="zh-CN" b="1" dirty="0"/>
              <a:t>inactive</a:t>
            </a:r>
            <a:r>
              <a:rPr lang="en-US" altLang="zh-CN" dirty="0"/>
              <a:t> or </a:t>
            </a:r>
            <a:r>
              <a:rPr lang="en-US" altLang="zh-CN" b="1" dirty="0"/>
              <a:t>reactive</a:t>
            </a:r>
            <a:r>
              <a:rPr lang="en-US" altLang="zh-CN" dirty="0"/>
              <a:t>) financial plan with </a:t>
            </a:r>
            <a:r>
              <a:rPr lang="en-US" altLang="zh-CN" b="1" dirty="0"/>
              <a:t>sound, solid, effective </a:t>
            </a:r>
            <a:r>
              <a:rPr lang="en-US" altLang="zh-CN" dirty="0"/>
              <a:t>processes</a:t>
            </a:r>
            <a:r>
              <a:rPr lang="en-US" altLang="zh-CN" b="1" dirty="0"/>
              <a:t> </a:t>
            </a:r>
            <a:r>
              <a:rPr lang="en-US" altLang="zh-CN" dirty="0"/>
              <a:t>for all 8 sectors.</a:t>
            </a:r>
            <a:endParaRPr lang="en-US" dirty="0"/>
          </a:p>
        </p:txBody>
      </p:sp>
      <p:sp>
        <p:nvSpPr>
          <p:cNvPr id="3" name="TextBox 2">
            <a:extLst>
              <a:ext uri="{FF2B5EF4-FFF2-40B4-BE49-F238E27FC236}">
                <a16:creationId xmlns:a16="http://schemas.microsoft.com/office/drawing/2014/main" id="{0FDD4C71-E5D3-0A10-4C7A-B65C98E80F7C}"/>
              </a:ext>
            </a:extLst>
          </p:cNvPr>
          <p:cNvSpPr txBox="1"/>
          <p:nvPr/>
        </p:nvSpPr>
        <p:spPr>
          <a:xfrm>
            <a:off x="755576" y="484507"/>
            <a:ext cx="4579034" cy="507831"/>
          </a:xfrm>
          <a:prstGeom prst="rect">
            <a:avLst/>
          </a:prstGeom>
          <a:noFill/>
        </p:spPr>
        <p:txBody>
          <a:bodyPr wrap="square">
            <a:spAutoFit/>
          </a:bodyPr>
          <a:lstStyle/>
          <a:p>
            <a:r>
              <a:rPr lang="zh-CN" altLang="en-US" sz="2700" u="sng" dirty="0"/>
              <a:t>我们推荐的理念和原则</a:t>
            </a:r>
            <a:endParaRPr lang="en-US" sz="2700" u="sng" dirty="0"/>
          </a:p>
        </p:txBody>
      </p:sp>
      <p:sp>
        <p:nvSpPr>
          <p:cNvPr id="4" name="TextBox 3">
            <a:extLst>
              <a:ext uri="{FF2B5EF4-FFF2-40B4-BE49-F238E27FC236}">
                <a16:creationId xmlns:a16="http://schemas.microsoft.com/office/drawing/2014/main" id="{4D500A76-E1EB-8B7F-E6E7-0E6149057ACF}"/>
              </a:ext>
            </a:extLst>
          </p:cNvPr>
          <p:cNvSpPr txBox="1"/>
          <p:nvPr/>
        </p:nvSpPr>
        <p:spPr>
          <a:xfrm>
            <a:off x="1117997" y="3429000"/>
            <a:ext cx="6446519" cy="2677656"/>
          </a:xfrm>
          <a:prstGeom prst="rect">
            <a:avLst/>
          </a:prstGeom>
          <a:noFill/>
        </p:spPr>
        <p:txBody>
          <a:bodyPr wrap="square" rtlCol="0">
            <a:spAutoFit/>
          </a:bodyPr>
          <a:lstStyle/>
          <a:p>
            <a:r>
              <a:rPr lang="zh-CN" altLang="en-US" sz="2100" dirty="0"/>
              <a:t>我们鼓励每一个家庭每一位朋友都在你开始工作学习的第一天</a:t>
            </a:r>
            <a:r>
              <a:rPr lang="en-US" altLang="zh-CN" sz="2100" dirty="0"/>
              <a:t>, </a:t>
            </a:r>
            <a:r>
              <a:rPr lang="zh-CN" altLang="en-US" sz="2100" dirty="0"/>
              <a:t>就建立一个金融计划， 鼓励在人生中每一个里程碑重新评价和更新这个金融计划。我们着重于鼓励需要的朋友们建立一个</a:t>
            </a:r>
            <a:r>
              <a:rPr lang="zh-CN" altLang="en-US" sz="2100" b="1" dirty="0"/>
              <a:t>有纪律性的积极的</a:t>
            </a:r>
            <a:r>
              <a:rPr lang="zh-CN" altLang="en-US" sz="2100" dirty="0"/>
              <a:t>（反对消极的或者反应性）的金融计划。在这个计划中我们可以帮助在八大块儿中的每一块都建立</a:t>
            </a:r>
            <a:r>
              <a:rPr lang="zh-CN" altLang="en-US" sz="2100" b="1" dirty="0"/>
              <a:t>强有力的，实实在在的，有效的</a:t>
            </a:r>
            <a:r>
              <a:rPr lang="zh-CN" altLang="en-US" sz="2100" dirty="0"/>
              <a:t>行事规则和方法来有效地管理个人和家庭的财务。</a:t>
            </a:r>
            <a:endParaRPr lang="en-US" sz="2100" dirty="0"/>
          </a:p>
        </p:txBody>
      </p:sp>
    </p:spTree>
    <p:extLst>
      <p:ext uri="{BB962C8B-B14F-4D97-AF65-F5344CB8AC3E}">
        <p14:creationId xmlns:p14="http://schemas.microsoft.com/office/powerpoint/2010/main" val="3384147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28D2137-79A4-FD4F-124D-7177ECA5EA61}"/>
              </a:ext>
            </a:extLst>
          </p:cNvPr>
          <p:cNvGraphicFramePr>
            <a:graphicFrameLocks noGrp="1"/>
          </p:cNvGraphicFramePr>
          <p:nvPr>
            <p:extLst>
              <p:ext uri="{D42A27DB-BD31-4B8C-83A1-F6EECF244321}">
                <p14:modId xmlns:p14="http://schemas.microsoft.com/office/powerpoint/2010/main" val="3570079514"/>
              </p:ext>
            </p:extLst>
          </p:nvPr>
        </p:nvGraphicFramePr>
        <p:xfrm>
          <a:off x="971600" y="1844824"/>
          <a:ext cx="6840760" cy="3876040"/>
        </p:xfrm>
        <a:graphic>
          <a:graphicData uri="http://schemas.openxmlformats.org/drawingml/2006/table">
            <a:tbl>
              <a:tblPr firstRow="1" bandRow="1">
                <a:tableStyleId>{5C22544A-7EE6-4342-B048-85BDC9FD1C3A}</a:tableStyleId>
              </a:tblPr>
              <a:tblGrid>
                <a:gridCol w="2000469">
                  <a:extLst>
                    <a:ext uri="{9D8B030D-6E8A-4147-A177-3AD203B41FA5}">
                      <a16:colId xmlns:a16="http://schemas.microsoft.com/office/drawing/2014/main" val="2900927652"/>
                    </a:ext>
                  </a:extLst>
                </a:gridCol>
                <a:gridCol w="2207759">
                  <a:extLst>
                    <a:ext uri="{9D8B030D-6E8A-4147-A177-3AD203B41FA5}">
                      <a16:colId xmlns:a16="http://schemas.microsoft.com/office/drawing/2014/main" val="3797663924"/>
                    </a:ext>
                  </a:extLst>
                </a:gridCol>
                <a:gridCol w="2632532">
                  <a:extLst>
                    <a:ext uri="{9D8B030D-6E8A-4147-A177-3AD203B41FA5}">
                      <a16:colId xmlns:a16="http://schemas.microsoft.com/office/drawing/2014/main" val="3473615523"/>
                    </a:ext>
                  </a:extLst>
                </a:gridCol>
              </a:tblGrid>
              <a:tr h="370840">
                <a:tc>
                  <a:txBody>
                    <a:bodyPr/>
                    <a:lstStyle/>
                    <a:p>
                      <a:r>
                        <a:rPr lang="en-US" dirty="0"/>
                        <a:t>Starting Age of the $1 Investment</a:t>
                      </a:r>
                    </a:p>
                  </a:txBody>
                  <a:tcPr/>
                </a:tc>
                <a:tc>
                  <a:txBody>
                    <a:bodyPr/>
                    <a:lstStyle/>
                    <a:p>
                      <a:r>
                        <a:rPr lang="en-US" dirty="0"/>
                        <a:t>Ending Age of the $1 Investment</a:t>
                      </a:r>
                    </a:p>
                  </a:txBody>
                  <a:tcPr/>
                </a:tc>
                <a:tc>
                  <a:txBody>
                    <a:bodyPr/>
                    <a:lstStyle/>
                    <a:p>
                      <a:r>
                        <a:rPr lang="en-US" dirty="0"/>
                        <a:t>The Worth of $1 Investment At Ending Age</a:t>
                      </a:r>
                    </a:p>
                  </a:txBody>
                  <a:tcPr/>
                </a:tc>
                <a:extLst>
                  <a:ext uri="{0D108BD9-81ED-4DB2-BD59-A6C34878D82A}">
                    <a16:rowId xmlns:a16="http://schemas.microsoft.com/office/drawing/2014/main" val="158496470"/>
                  </a:ext>
                </a:extLst>
              </a:tr>
              <a:tr h="370840">
                <a:tc>
                  <a:txBody>
                    <a:bodyPr/>
                    <a:lstStyle/>
                    <a:p>
                      <a:r>
                        <a:rPr lang="en-US" dirty="0"/>
                        <a:t>20</a:t>
                      </a:r>
                    </a:p>
                  </a:txBody>
                  <a:tcPr/>
                </a:tc>
                <a:tc>
                  <a:txBody>
                    <a:bodyPr/>
                    <a:lstStyle/>
                    <a:p>
                      <a:r>
                        <a:rPr lang="en-US" dirty="0"/>
                        <a:t>65</a:t>
                      </a:r>
                    </a:p>
                  </a:txBody>
                  <a:tcPr/>
                </a:tc>
                <a:tc>
                  <a:txBody>
                    <a:bodyPr/>
                    <a:lstStyle/>
                    <a:p>
                      <a:r>
                        <a:rPr lang="en-US" dirty="0"/>
                        <a:t>$13.76</a:t>
                      </a:r>
                    </a:p>
                  </a:txBody>
                  <a:tcPr/>
                </a:tc>
                <a:extLst>
                  <a:ext uri="{0D108BD9-81ED-4DB2-BD59-A6C34878D82A}">
                    <a16:rowId xmlns:a16="http://schemas.microsoft.com/office/drawing/2014/main" val="484917914"/>
                  </a:ext>
                </a:extLst>
              </a:tr>
              <a:tr h="370840">
                <a:tc>
                  <a:txBody>
                    <a:bodyPr/>
                    <a:lstStyle/>
                    <a:p>
                      <a:r>
                        <a:rPr lang="en-US" dirty="0"/>
                        <a:t>25</a:t>
                      </a:r>
                    </a:p>
                  </a:txBody>
                  <a:tcPr/>
                </a:tc>
                <a:tc>
                  <a:txBody>
                    <a:bodyPr/>
                    <a:lstStyle/>
                    <a:p>
                      <a:r>
                        <a:rPr lang="en-US" dirty="0"/>
                        <a:t>65</a:t>
                      </a:r>
                    </a:p>
                  </a:txBody>
                  <a:tcPr/>
                </a:tc>
                <a:tc>
                  <a:txBody>
                    <a:bodyPr/>
                    <a:lstStyle/>
                    <a:p>
                      <a:r>
                        <a:rPr lang="en-US" dirty="0"/>
                        <a:t>$10.29</a:t>
                      </a:r>
                    </a:p>
                  </a:txBody>
                  <a:tcPr/>
                </a:tc>
                <a:extLst>
                  <a:ext uri="{0D108BD9-81ED-4DB2-BD59-A6C34878D82A}">
                    <a16:rowId xmlns:a16="http://schemas.microsoft.com/office/drawing/2014/main" val="1690557073"/>
                  </a:ext>
                </a:extLst>
              </a:tr>
              <a:tr h="370840">
                <a:tc>
                  <a:txBody>
                    <a:bodyPr/>
                    <a:lstStyle/>
                    <a:p>
                      <a:r>
                        <a:rPr lang="en-US" dirty="0"/>
                        <a:t>30</a:t>
                      </a:r>
                    </a:p>
                  </a:txBody>
                  <a:tcPr/>
                </a:tc>
                <a:tc>
                  <a:txBody>
                    <a:bodyPr/>
                    <a:lstStyle/>
                    <a:p>
                      <a:r>
                        <a:rPr lang="en-US" dirty="0"/>
                        <a:t>65</a:t>
                      </a:r>
                    </a:p>
                  </a:txBody>
                  <a:tcPr/>
                </a:tc>
                <a:tc>
                  <a:txBody>
                    <a:bodyPr/>
                    <a:lstStyle/>
                    <a:p>
                      <a:r>
                        <a:rPr lang="en-US" dirty="0"/>
                        <a:t>$7.69</a:t>
                      </a:r>
                    </a:p>
                  </a:txBody>
                  <a:tcPr/>
                </a:tc>
                <a:extLst>
                  <a:ext uri="{0D108BD9-81ED-4DB2-BD59-A6C34878D82A}">
                    <a16:rowId xmlns:a16="http://schemas.microsoft.com/office/drawing/2014/main" val="3147131971"/>
                  </a:ext>
                </a:extLst>
              </a:tr>
              <a:tr h="370840">
                <a:tc>
                  <a:txBody>
                    <a:bodyPr/>
                    <a:lstStyle/>
                    <a:p>
                      <a:r>
                        <a:rPr lang="en-US" dirty="0"/>
                        <a:t>35</a:t>
                      </a:r>
                    </a:p>
                  </a:txBody>
                  <a:tcPr/>
                </a:tc>
                <a:tc>
                  <a:txBody>
                    <a:bodyPr/>
                    <a:lstStyle/>
                    <a:p>
                      <a:r>
                        <a:rPr lang="en-US" dirty="0"/>
                        <a:t>65</a:t>
                      </a:r>
                    </a:p>
                  </a:txBody>
                  <a:tcPr/>
                </a:tc>
                <a:tc>
                  <a:txBody>
                    <a:bodyPr/>
                    <a:lstStyle/>
                    <a:p>
                      <a:r>
                        <a:rPr lang="en-US" dirty="0"/>
                        <a:t>$5.74</a:t>
                      </a:r>
                    </a:p>
                  </a:txBody>
                  <a:tcPr/>
                </a:tc>
                <a:extLst>
                  <a:ext uri="{0D108BD9-81ED-4DB2-BD59-A6C34878D82A}">
                    <a16:rowId xmlns:a16="http://schemas.microsoft.com/office/drawing/2014/main" val="1212547835"/>
                  </a:ext>
                </a:extLst>
              </a:tr>
              <a:tr h="370840">
                <a:tc>
                  <a:txBody>
                    <a:bodyPr/>
                    <a:lstStyle/>
                    <a:p>
                      <a:r>
                        <a:rPr lang="en-US" dirty="0"/>
                        <a:t>40</a:t>
                      </a:r>
                    </a:p>
                  </a:txBody>
                  <a:tcPr/>
                </a:tc>
                <a:tc>
                  <a:txBody>
                    <a:bodyPr/>
                    <a:lstStyle/>
                    <a:p>
                      <a:r>
                        <a:rPr lang="en-US" dirty="0"/>
                        <a:t>65</a:t>
                      </a:r>
                    </a:p>
                  </a:txBody>
                  <a:tcPr/>
                </a:tc>
                <a:tc>
                  <a:txBody>
                    <a:bodyPr/>
                    <a:lstStyle/>
                    <a:p>
                      <a:r>
                        <a:rPr lang="en-US" dirty="0"/>
                        <a:t>$4.29</a:t>
                      </a:r>
                    </a:p>
                  </a:txBody>
                  <a:tcPr/>
                </a:tc>
                <a:extLst>
                  <a:ext uri="{0D108BD9-81ED-4DB2-BD59-A6C34878D82A}">
                    <a16:rowId xmlns:a16="http://schemas.microsoft.com/office/drawing/2014/main" val="1983296238"/>
                  </a:ext>
                </a:extLst>
              </a:tr>
              <a:tr h="370840">
                <a:tc>
                  <a:txBody>
                    <a:bodyPr/>
                    <a:lstStyle/>
                    <a:p>
                      <a:r>
                        <a:rPr lang="en-US" dirty="0"/>
                        <a:t>45</a:t>
                      </a:r>
                    </a:p>
                  </a:txBody>
                  <a:tcPr/>
                </a:tc>
                <a:tc>
                  <a:txBody>
                    <a:bodyPr/>
                    <a:lstStyle/>
                    <a:p>
                      <a:r>
                        <a:rPr lang="en-US" dirty="0"/>
                        <a:t>65</a:t>
                      </a:r>
                    </a:p>
                  </a:txBody>
                  <a:tcPr/>
                </a:tc>
                <a:tc>
                  <a:txBody>
                    <a:bodyPr/>
                    <a:lstStyle/>
                    <a:p>
                      <a:r>
                        <a:rPr lang="en-US" dirty="0"/>
                        <a:t>$3.21</a:t>
                      </a:r>
                    </a:p>
                  </a:txBody>
                  <a:tcPr/>
                </a:tc>
                <a:extLst>
                  <a:ext uri="{0D108BD9-81ED-4DB2-BD59-A6C34878D82A}">
                    <a16:rowId xmlns:a16="http://schemas.microsoft.com/office/drawing/2014/main" val="4028388816"/>
                  </a:ext>
                </a:extLst>
              </a:tr>
              <a:tr h="370840">
                <a:tc>
                  <a:txBody>
                    <a:bodyPr/>
                    <a:lstStyle/>
                    <a:p>
                      <a:r>
                        <a:rPr lang="en-US" dirty="0"/>
                        <a:t>50</a:t>
                      </a:r>
                    </a:p>
                  </a:txBody>
                  <a:tcPr/>
                </a:tc>
                <a:tc>
                  <a:txBody>
                    <a:bodyPr/>
                    <a:lstStyle/>
                    <a:p>
                      <a:r>
                        <a:rPr lang="en-US" dirty="0"/>
                        <a:t>65</a:t>
                      </a:r>
                    </a:p>
                  </a:txBody>
                  <a:tcPr/>
                </a:tc>
                <a:tc>
                  <a:txBody>
                    <a:bodyPr/>
                    <a:lstStyle/>
                    <a:p>
                      <a:r>
                        <a:rPr lang="en-US" dirty="0"/>
                        <a:t>$2.40</a:t>
                      </a:r>
                    </a:p>
                  </a:txBody>
                  <a:tcPr/>
                </a:tc>
                <a:extLst>
                  <a:ext uri="{0D108BD9-81ED-4DB2-BD59-A6C34878D82A}">
                    <a16:rowId xmlns:a16="http://schemas.microsoft.com/office/drawing/2014/main" val="2995906380"/>
                  </a:ext>
                </a:extLst>
              </a:tr>
              <a:tr h="341724">
                <a:tc>
                  <a:txBody>
                    <a:bodyPr/>
                    <a:lstStyle/>
                    <a:p>
                      <a:r>
                        <a:rPr lang="en-US" dirty="0"/>
                        <a:t>55</a:t>
                      </a:r>
                    </a:p>
                  </a:txBody>
                  <a:tcPr/>
                </a:tc>
                <a:tc>
                  <a:txBody>
                    <a:bodyPr/>
                    <a:lstStyle/>
                    <a:p>
                      <a:r>
                        <a:rPr lang="en-US" dirty="0"/>
                        <a:t>65</a:t>
                      </a:r>
                    </a:p>
                  </a:txBody>
                  <a:tcPr/>
                </a:tc>
                <a:tc>
                  <a:txBody>
                    <a:bodyPr/>
                    <a:lstStyle/>
                    <a:p>
                      <a:r>
                        <a:rPr lang="en-US" dirty="0"/>
                        <a:t>$1.79</a:t>
                      </a:r>
                    </a:p>
                  </a:txBody>
                  <a:tcPr/>
                </a:tc>
                <a:extLst>
                  <a:ext uri="{0D108BD9-81ED-4DB2-BD59-A6C34878D82A}">
                    <a16:rowId xmlns:a16="http://schemas.microsoft.com/office/drawing/2014/main" val="3258952797"/>
                  </a:ext>
                </a:extLst>
              </a:tr>
            </a:tbl>
          </a:graphicData>
        </a:graphic>
      </p:graphicFrame>
    </p:spTree>
    <p:extLst>
      <p:ext uri="{BB962C8B-B14F-4D97-AF65-F5344CB8AC3E}">
        <p14:creationId xmlns:p14="http://schemas.microsoft.com/office/powerpoint/2010/main" val="834764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64190-6AC9-0C53-9B04-B90458D28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08720"/>
            <a:ext cx="8496944" cy="4896544"/>
          </a:xfrm>
          <a:prstGeom prst="rect">
            <a:avLst/>
          </a:prstGeom>
        </p:spPr>
      </p:pic>
    </p:spTree>
    <p:extLst>
      <p:ext uri="{BB962C8B-B14F-4D97-AF65-F5344CB8AC3E}">
        <p14:creationId xmlns:p14="http://schemas.microsoft.com/office/powerpoint/2010/main" val="2706701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BD1BD1-2BCE-26BD-C56A-3568DE8545BF}"/>
              </a:ext>
            </a:extLst>
          </p:cNvPr>
          <p:cNvSpPr txBox="1"/>
          <p:nvPr/>
        </p:nvSpPr>
        <p:spPr>
          <a:xfrm>
            <a:off x="1871700" y="2492896"/>
            <a:ext cx="5400600" cy="1200329"/>
          </a:xfrm>
          <a:prstGeom prst="rect">
            <a:avLst/>
          </a:prstGeom>
          <a:noFill/>
        </p:spPr>
        <p:txBody>
          <a:bodyPr wrap="square" rtlCol="0">
            <a:spAutoFit/>
          </a:bodyPr>
          <a:lstStyle/>
          <a:p>
            <a:r>
              <a:rPr lang="en-US" sz="3600" b="1" dirty="0"/>
              <a:t>Have you started saving or investing?</a:t>
            </a:r>
          </a:p>
        </p:txBody>
      </p:sp>
    </p:spTree>
    <p:extLst>
      <p:ext uri="{BB962C8B-B14F-4D97-AF65-F5344CB8AC3E}">
        <p14:creationId xmlns:p14="http://schemas.microsoft.com/office/powerpoint/2010/main" val="1497267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0245F1-1183-D4C1-2DFB-F0A08253956F}"/>
              </a:ext>
            </a:extLst>
          </p:cNvPr>
          <p:cNvSpPr txBox="1"/>
          <p:nvPr/>
        </p:nvSpPr>
        <p:spPr>
          <a:xfrm>
            <a:off x="1115616" y="1772816"/>
            <a:ext cx="7200800" cy="2800767"/>
          </a:xfrm>
          <a:prstGeom prst="rect">
            <a:avLst/>
          </a:prstGeom>
          <a:noFill/>
        </p:spPr>
        <p:txBody>
          <a:bodyPr wrap="square" rtlCol="0">
            <a:spAutoFit/>
          </a:bodyPr>
          <a:lstStyle/>
          <a:p>
            <a:r>
              <a:rPr lang="en-US" sz="3200" b="1" dirty="0"/>
              <a:t>Compounding Problem:</a:t>
            </a:r>
          </a:p>
          <a:p>
            <a:r>
              <a:rPr lang="en-US" sz="2400" b="1" dirty="0"/>
              <a:t>John invested $2,000 each year from year 2011 for first 8 years of a 40-year period with an annual compound rate of 10%. Kevin started to invest $2,000 a year from 2019 with the same rate and he has planned to continue to do that until 2050. Who will earn more by the end of year 2050? By how much?</a:t>
            </a:r>
          </a:p>
        </p:txBody>
      </p:sp>
    </p:spTree>
    <p:extLst>
      <p:ext uri="{BB962C8B-B14F-4D97-AF65-F5344CB8AC3E}">
        <p14:creationId xmlns:p14="http://schemas.microsoft.com/office/powerpoint/2010/main" val="354633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ED4AE-2DE0-05E8-363D-AF64AF2D6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4129"/>
            <a:ext cx="7488832" cy="6669741"/>
          </a:xfrm>
          <a:prstGeom prst="rect">
            <a:avLst/>
          </a:prstGeom>
        </p:spPr>
      </p:pic>
    </p:spTree>
    <p:extLst>
      <p:ext uri="{BB962C8B-B14F-4D97-AF65-F5344CB8AC3E}">
        <p14:creationId xmlns:p14="http://schemas.microsoft.com/office/powerpoint/2010/main" val="2244014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2" y="382817"/>
            <a:ext cx="1656184" cy="923330"/>
          </a:xfrm>
          <a:prstGeom prst="rect">
            <a:avLst/>
          </a:prstGeom>
          <a:noFill/>
        </p:spPr>
        <p:txBody>
          <a:bodyPr wrap="square" rtlCol="0">
            <a:spAutoFit/>
          </a:bodyPr>
          <a:lstStyle/>
          <a:p>
            <a:r>
              <a:rPr lang="en-US" altLang="zh-CN" b="1" dirty="0"/>
              <a:t>When to start investing matters!!!</a:t>
            </a:r>
          </a:p>
        </p:txBody>
      </p:sp>
      <p:sp>
        <p:nvSpPr>
          <p:cNvPr id="7" name="TextBox 6"/>
          <p:cNvSpPr txBox="1"/>
          <p:nvPr/>
        </p:nvSpPr>
        <p:spPr>
          <a:xfrm>
            <a:off x="7236296" y="6237312"/>
            <a:ext cx="1656184" cy="338554"/>
          </a:xfrm>
          <a:prstGeom prst="rect">
            <a:avLst/>
          </a:prstGeom>
          <a:noFill/>
        </p:spPr>
        <p:txBody>
          <a:bodyPr wrap="square" rtlCol="0">
            <a:spAutoFit/>
          </a:bodyPr>
          <a:lstStyle/>
          <a:p>
            <a:r>
              <a:rPr lang="en-US" altLang="zh-CN" sz="800" dirty="0">
                <a:latin typeface="+mj-lt"/>
              </a:rPr>
              <a:t>Assumptions:  Same annual  return of 10% (not guaranteed)</a:t>
            </a:r>
            <a:endParaRPr lang="zh-CN" altLang="en-US" sz="800" dirty="0">
              <a:latin typeface="+mj-lt"/>
            </a:endParaRPr>
          </a:p>
        </p:txBody>
      </p:sp>
      <p:grpSp>
        <p:nvGrpSpPr>
          <p:cNvPr id="10" name="Group 9"/>
          <p:cNvGrpSpPr/>
          <p:nvPr/>
        </p:nvGrpSpPr>
        <p:grpSpPr>
          <a:xfrm>
            <a:off x="2915816" y="325438"/>
            <a:ext cx="1876425" cy="6210300"/>
            <a:chOff x="2915816" y="325438"/>
            <a:chExt cx="1876425" cy="621030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419872" y="2492896"/>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Group 8"/>
          <p:cNvGrpSpPr/>
          <p:nvPr/>
        </p:nvGrpSpPr>
        <p:grpSpPr>
          <a:xfrm>
            <a:off x="5292080" y="332656"/>
            <a:ext cx="1876425" cy="6210300"/>
            <a:chOff x="5292080" y="332656"/>
            <a:chExt cx="1876425" cy="6210300"/>
          </a:xfrm>
        </p:grpSpPr>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32656"/>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803132" y="4526732"/>
              <a:ext cx="434156" cy="20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a:extLst>
              <a:ext uri="{FF2B5EF4-FFF2-40B4-BE49-F238E27FC236}">
                <a16:creationId xmlns:a16="http://schemas.microsoft.com/office/drawing/2014/main" id="{42050E5B-533D-8222-B657-EC85FD6F1D6A}"/>
              </a:ext>
            </a:extLst>
          </p:cNvPr>
          <p:cNvSpPr txBox="1"/>
          <p:nvPr/>
        </p:nvSpPr>
        <p:spPr>
          <a:xfrm>
            <a:off x="7318011" y="1859339"/>
            <a:ext cx="1579278" cy="1200329"/>
          </a:xfrm>
          <a:prstGeom prst="rect">
            <a:avLst/>
          </a:prstGeom>
          <a:solidFill>
            <a:srgbClr val="0070C0"/>
          </a:solidFill>
        </p:spPr>
        <p:txBody>
          <a:bodyPr wrap="none" rtlCol="0">
            <a:spAutoFit/>
          </a:bodyPr>
          <a:lstStyle/>
          <a:p>
            <a:pPr algn="ctr"/>
            <a:r>
              <a:rPr lang="zh-CN" altLang="en-US" b="1" dirty="0">
                <a:solidFill>
                  <a:schemeClr val="bg1"/>
                </a:solidFill>
              </a:rPr>
              <a:t>纯利润</a:t>
            </a:r>
            <a:endParaRPr lang="en-US" altLang="zh-CN" b="1" dirty="0">
              <a:solidFill>
                <a:schemeClr val="bg1"/>
              </a:solidFill>
            </a:endParaRPr>
          </a:p>
          <a:p>
            <a:pPr algn="ctr"/>
            <a:endParaRPr lang="en-US" altLang="zh-CN" b="1" dirty="0">
              <a:solidFill>
                <a:schemeClr val="bg1"/>
              </a:solidFill>
            </a:endParaRPr>
          </a:p>
          <a:p>
            <a:pPr algn="ctr"/>
            <a:r>
              <a:rPr lang="zh-CN" altLang="en-US" b="1" dirty="0">
                <a:solidFill>
                  <a:schemeClr val="bg1"/>
                </a:solidFill>
              </a:rPr>
              <a:t>第一个十年：</a:t>
            </a:r>
            <a:endParaRPr lang="en-US" altLang="zh-CN" b="1" dirty="0">
              <a:solidFill>
                <a:schemeClr val="bg1"/>
              </a:solidFill>
            </a:endParaRPr>
          </a:p>
          <a:p>
            <a:pPr algn="ctr"/>
            <a:r>
              <a:rPr lang="en-US" b="1" dirty="0">
                <a:solidFill>
                  <a:schemeClr val="bg1"/>
                </a:solidFill>
              </a:rPr>
              <a:t>$1,295,291</a:t>
            </a:r>
          </a:p>
        </p:txBody>
      </p:sp>
      <p:sp>
        <p:nvSpPr>
          <p:cNvPr id="3" name="TextBox 2">
            <a:extLst>
              <a:ext uri="{FF2B5EF4-FFF2-40B4-BE49-F238E27FC236}">
                <a16:creationId xmlns:a16="http://schemas.microsoft.com/office/drawing/2014/main" id="{73D9E608-8A38-C53C-5A7B-2F615DC0B0F8}"/>
              </a:ext>
            </a:extLst>
          </p:cNvPr>
          <p:cNvSpPr txBox="1"/>
          <p:nvPr/>
        </p:nvSpPr>
        <p:spPr>
          <a:xfrm>
            <a:off x="7313202" y="3177842"/>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第二个十年：</a:t>
            </a:r>
            <a:endParaRPr lang="en-US" altLang="zh-CN" b="1" dirty="0">
              <a:solidFill>
                <a:schemeClr val="bg1"/>
              </a:solidFill>
            </a:endParaRPr>
          </a:p>
          <a:p>
            <a:pPr algn="ctr"/>
            <a:r>
              <a:rPr lang="en-US" b="1" dirty="0">
                <a:solidFill>
                  <a:schemeClr val="bg1"/>
                </a:solidFill>
              </a:rPr>
              <a:t>$425,</a:t>
            </a:r>
            <a:r>
              <a:rPr lang="en-US" altLang="zh-CN" b="1" dirty="0">
                <a:solidFill>
                  <a:schemeClr val="bg1"/>
                </a:solidFill>
              </a:rPr>
              <a:t>656</a:t>
            </a:r>
            <a:endParaRPr lang="en-US" b="1" dirty="0">
              <a:solidFill>
                <a:schemeClr val="bg1"/>
              </a:solidFill>
            </a:endParaRPr>
          </a:p>
        </p:txBody>
      </p:sp>
      <p:sp>
        <p:nvSpPr>
          <p:cNvPr id="4" name="TextBox 3">
            <a:extLst>
              <a:ext uri="{FF2B5EF4-FFF2-40B4-BE49-F238E27FC236}">
                <a16:creationId xmlns:a16="http://schemas.microsoft.com/office/drawing/2014/main" id="{483C6191-32A7-584E-5E44-1F36F91F835B}"/>
              </a:ext>
            </a:extLst>
          </p:cNvPr>
          <p:cNvSpPr txBox="1"/>
          <p:nvPr/>
        </p:nvSpPr>
        <p:spPr>
          <a:xfrm>
            <a:off x="7313202" y="3942347"/>
            <a:ext cx="1579278" cy="646331"/>
          </a:xfrm>
          <a:prstGeom prst="rect">
            <a:avLst/>
          </a:prstGeom>
          <a:solidFill>
            <a:srgbClr val="0070C0"/>
          </a:solidFill>
        </p:spPr>
        <p:txBody>
          <a:bodyPr wrap="none" rtlCol="0">
            <a:spAutoFit/>
          </a:bodyPr>
          <a:lstStyle/>
          <a:p>
            <a:pPr algn="ctr"/>
            <a:r>
              <a:rPr lang="zh-CN" altLang="en-US" b="1" dirty="0">
                <a:solidFill>
                  <a:schemeClr val="bg1"/>
                </a:solidFill>
              </a:rPr>
              <a:t>第三个十年：</a:t>
            </a:r>
            <a:endParaRPr lang="en-US" altLang="zh-CN" b="1" dirty="0">
              <a:solidFill>
                <a:schemeClr val="bg1"/>
              </a:solidFill>
            </a:endParaRPr>
          </a:p>
          <a:p>
            <a:pPr algn="ctr"/>
            <a:r>
              <a:rPr lang="en-US" b="1" dirty="0">
                <a:solidFill>
                  <a:schemeClr val="bg1"/>
                </a:solidFill>
              </a:rPr>
              <a:t>$90,374</a:t>
            </a:r>
          </a:p>
        </p:txBody>
      </p:sp>
    </p:spTree>
    <p:extLst>
      <p:ext uri="{BB962C8B-B14F-4D97-AF65-F5344CB8AC3E}">
        <p14:creationId xmlns:p14="http://schemas.microsoft.com/office/powerpoint/2010/main" val="23268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01F1D-B3EB-D461-3507-CEE47BC7C361}"/>
              </a:ext>
            </a:extLst>
          </p:cNvPr>
          <p:cNvSpPr txBox="1"/>
          <p:nvPr/>
        </p:nvSpPr>
        <p:spPr>
          <a:xfrm>
            <a:off x="1691680" y="1772816"/>
            <a:ext cx="5472608" cy="2308324"/>
          </a:xfrm>
          <a:prstGeom prst="rect">
            <a:avLst/>
          </a:prstGeom>
          <a:noFill/>
        </p:spPr>
        <p:txBody>
          <a:bodyPr wrap="square">
            <a:spAutoFit/>
          </a:bodyPr>
          <a:lstStyle/>
          <a:p>
            <a:pPr algn="l"/>
            <a:r>
              <a:rPr lang="en-US" sz="2400" b="1" i="1" u="none" strike="noStrike" baseline="0" dirty="0">
                <a:solidFill>
                  <a:srgbClr val="000000"/>
                </a:solidFill>
                <a:latin typeface="Calibri" panose="020F0502020204030204" pitchFamily="34" charset="0"/>
                <a:cs typeface="Calibri" panose="020F0502020204030204" pitchFamily="34" charset="0"/>
              </a:rPr>
              <a:t>My wealth has come from a combination of living in America, some lucky genes, and compound interest.</a:t>
            </a:r>
            <a:endParaRPr lang="en-US" sz="2400" b="1" i="0" u="none" strike="noStrike" baseline="0" dirty="0">
              <a:solidFill>
                <a:srgbClr val="000000"/>
              </a:solidFill>
              <a:latin typeface="Calibri" panose="020F0502020204030204" pitchFamily="34" charset="0"/>
              <a:cs typeface="Calibri" panose="020F0502020204030204" pitchFamily="34" charset="0"/>
            </a:endParaRPr>
          </a:p>
          <a:p>
            <a:endParaRPr lang="en-US" sz="3600" dirty="0">
              <a:solidFill>
                <a:srgbClr val="000000"/>
              </a:solidFill>
              <a:latin typeface="Compatil Fact LT Pro"/>
            </a:endParaRPr>
          </a:p>
          <a:p>
            <a:r>
              <a:rPr lang="en-US" sz="1800" b="0" i="0" u="none" strike="noStrike" baseline="0" dirty="0">
                <a:solidFill>
                  <a:srgbClr val="000000"/>
                </a:solidFill>
                <a:latin typeface="Compatil Fact LT Pro"/>
              </a:rPr>
              <a:t>Warren Buffett – The Giving Pledge, 2010. www.givingpledge.org </a:t>
            </a:r>
            <a:endParaRPr lang="en-US" dirty="0"/>
          </a:p>
        </p:txBody>
      </p:sp>
    </p:spTree>
    <p:extLst>
      <p:ext uri="{BB962C8B-B14F-4D97-AF65-F5344CB8AC3E}">
        <p14:creationId xmlns:p14="http://schemas.microsoft.com/office/powerpoint/2010/main" val="1098140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5438"/>
            <a:ext cx="1876425" cy="6210300"/>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80313" y="382817"/>
            <a:ext cx="1656184" cy="1200329"/>
          </a:xfrm>
          <a:prstGeom prst="rect">
            <a:avLst/>
          </a:prstGeom>
          <a:noFill/>
        </p:spPr>
        <p:txBody>
          <a:bodyPr wrap="square" rtlCol="0">
            <a:spAutoFit/>
          </a:bodyPr>
          <a:lstStyle/>
          <a:p>
            <a:r>
              <a:rPr lang="en-US" altLang="zh-CN" b="1" dirty="0"/>
              <a:t>The amount of initial investment matters!!!</a:t>
            </a:r>
          </a:p>
        </p:txBody>
      </p:sp>
      <p:sp>
        <p:nvSpPr>
          <p:cNvPr id="7" name="TextBox 6"/>
          <p:cNvSpPr txBox="1"/>
          <p:nvPr/>
        </p:nvSpPr>
        <p:spPr>
          <a:xfrm>
            <a:off x="7236296" y="6237312"/>
            <a:ext cx="1656184" cy="461665"/>
          </a:xfrm>
          <a:prstGeom prst="rect">
            <a:avLst/>
          </a:prstGeom>
          <a:noFill/>
        </p:spPr>
        <p:txBody>
          <a:bodyPr wrap="square" rtlCol="0">
            <a:spAutoFit/>
          </a:bodyPr>
          <a:lstStyle/>
          <a:p>
            <a:r>
              <a:rPr lang="en-US" altLang="zh-CN" sz="800" dirty="0">
                <a:latin typeface="+mj-lt"/>
              </a:rPr>
              <a:t>Assumptions:  Same total principle $120K, Same annual  return of 10% (not guaranteed)</a:t>
            </a:r>
            <a:endParaRPr lang="zh-CN" altLang="en-US" sz="800" dirty="0">
              <a:latin typeface="+mj-lt"/>
            </a:endParaRP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7823" y="325438"/>
            <a:ext cx="1876425" cy="62103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11560" y="2744611"/>
            <a:ext cx="1872208" cy="118844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altLang="zh-CN" sz="1400" dirty="0"/>
              <a:t>Accounts allowing only low annual contributions</a:t>
            </a:r>
          </a:p>
          <a:p>
            <a:pPr marL="342900" indent="-342900">
              <a:buFont typeface="Wingdings" panose="05000000000000000000" pitchFamily="2" charset="2"/>
              <a:buChar char="v"/>
            </a:pPr>
            <a:r>
              <a:rPr lang="en-US" altLang="zh-CN" sz="1400" dirty="0"/>
              <a:t>Only saving low amount yearly</a:t>
            </a:r>
          </a:p>
          <a:p>
            <a:pPr marL="342900" indent="-342900" algn="ctr">
              <a:buFont typeface="Wingdings" panose="05000000000000000000" pitchFamily="2" charset="2"/>
              <a:buChar char="v"/>
            </a:pPr>
            <a:endParaRPr lang="zh-CN" altLang="en-US" sz="1400" dirty="0"/>
          </a:p>
        </p:txBody>
      </p:sp>
      <p:sp>
        <p:nvSpPr>
          <p:cNvPr id="16" name="Rectangle 15"/>
          <p:cNvSpPr/>
          <p:nvPr/>
        </p:nvSpPr>
        <p:spPr>
          <a:xfrm>
            <a:off x="4927822" y="2744611"/>
            <a:ext cx="1876425" cy="118844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ltLang="zh-CN" sz="1400" dirty="0"/>
              <a:t>Accounts allowing only high annual contributions</a:t>
            </a:r>
          </a:p>
          <a:p>
            <a:pPr marL="285750" indent="-285750">
              <a:buFont typeface="Wingdings" panose="05000000000000000000" pitchFamily="2" charset="2"/>
              <a:buChar char="v"/>
            </a:pPr>
            <a:r>
              <a:rPr lang="en-US" altLang="zh-CN" sz="1400" dirty="0"/>
              <a:t>Saving in higher amount yearly</a:t>
            </a:r>
            <a:endParaRPr lang="zh-CN" altLang="en-US" sz="1400" dirty="0"/>
          </a:p>
        </p:txBody>
      </p:sp>
    </p:spTree>
    <p:extLst>
      <p:ext uri="{BB962C8B-B14F-4D97-AF65-F5344CB8AC3E}">
        <p14:creationId xmlns:p14="http://schemas.microsoft.com/office/powerpoint/2010/main" val="7135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541069-B984-0879-CA38-4C94813B7C5B}"/>
              </a:ext>
            </a:extLst>
          </p:cNvPr>
          <p:cNvSpPr txBox="1"/>
          <p:nvPr/>
        </p:nvSpPr>
        <p:spPr>
          <a:xfrm>
            <a:off x="1475656" y="1772816"/>
            <a:ext cx="6048672" cy="1421928"/>
          </a:xfrm>
          <a:prstGeom prst="rect">
            <a:avLst/>
          </a:prstGeom>
          <a:noFill/>
        </p:spPr>
        <p:txBody>
          <a:bodyPr wrap="square">
            <a:spAutoFit/>
          </a:bodyPr>
          <a:lstStyle/>
          <a:p>
            <a:pPr marL="0" indent="0">
              <a:lnSpc>
                <a:spcPct val="90000"/>
              </a:lnSpc>
              <a:spcBef>
                <a:spcPct val="0"/>
              </a:spcBef>
              <a:buClrTx/>
              <a:buSzTx/>
            </a:pPr>
            <a:r>
              <a:rPr lang="en-US" altLang="en-US" sz="3200" b="1" dirty="0"/>
              <a:t>With compounding, how many years would it take for  your money to double?</a:t>
            </a:r>
            <a:endParaRPr lang="zh-CN" altLang="en-US" sz="3200" b="1" baseline="30000" dirty="0"/>
          </a:p>
        </p:txBody>
      </p:sp>
    </p:spTree>
    <p:extLst>
      <p:ext uri="{BB962C8B-B14F-4D97-AF65-F5344CB8AC3E}">
        <p14:creationId xmlns:p14="http://schemas.microsoft.com/office/powerpoint/2010/main" val="3061094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331776"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33177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205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rrow: Down 7">
            <a:extLst>
              <a:ext uri="{FF2B5EF4-FFF2-40B4-BE49-F238E27FC236}">
                <a16:creationId xmlns:a16="http://schemas.microsoft.com/office/drawing/2014/main" id="{4B5E5677-9A78-4473-9B1E-05F9DCF68E23}"/>
              </a:ext>
            </a:extLst>
          </p:cNvPr>
          <p:cNvSpPr/>
          <p:nvPr/>
        </p:nvSpPr>
        <p:spPr>
          <a:xfrm>
            <a:off x="829879" y="3073825"/>
            <a:ext cx="833580" cy="1287038"/>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B474D614-4DDC-4927-BF18-E544FBDAB418}"/>
              </a:ext>
            </a:extLst>
          </p:cNvPr>
          <p:cNvSpPr/>
          <p:nvPr/>
        </p:nvSpPr>
        <p:spPr>
          <a:xfrm>
            <a:off x="2731752" y="3073824"/>
            <a:ext cx="833580" cy="148501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BDF0FDF7-C2B9-4CA0-9F25-76DFFA8C0832}"/>
              </a:ext>
            </a:extLst>
          </p:cNvPr>
          <p:cNvSpPr/>
          <p:nvPr/>
        </p:nvSpPr>
        <p:spPr>
          <a:xfrm>
            <a:off x="4681487" y="3073823"/>
            <a:ext cx="833580" cy="1723325"/>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AFBB042C-144E-4025-87B7-B8F208DC68E8}"/>
              </a:ext>
            </a:extLst>
          </p:cNvPr>
          <p:cNvSpPr/>
          <p:nvPr/>
        </p:nvSpPr>
        <p:spPr>
          <a:xfrm>
            <a:off x="6618586" y="3073823"/>
            <a:ext cx="833580" cy="2323209"/>
          </a:xfrm>
          <a:prstGeom prst="downArrow">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2BB1057-E8C8-4F5B-B58C-F1E3B4FA7C8E}"/>
              </a:ext>
            </a:extLst>
          </p:cNvPr>
          <p:cNvGrpSpPr/>
          <p:nvPr/>
        </p:nvGrpSpPr>
        <p:grpSpPr>
          <a:xfrm>
            <a:off x="3565332" y="1340768"/>
            <a:ext cx="1969772" cy="940053"/>
            <a:chOff x="4286250" y="1306962"/>
            <a:chExt cx="1248854" cy="940053"/>
          </a:xfrm>
        </p:grpSpPr>
        <p:cxnSp>
          <p:nvCxnSpPr>
            <p:cNvPr id="41" name="Straight Connector 40">
              <a:extLst>
                <a:ext uri="{FF2B5EF4-FFF2-40B4-BE49-F238E27FC236}">
                  <a16:creationId xmlns:a16="http://schemas.microsoft.com/office/drawing/2014/main" id="{C5A54827-3BC5-4ACC-8784-1139A7E2598A}"/>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A5A507-7866-4B7F-9D23-14F10C5DDD06}"/>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C37371-7A2D-427A-B227-30F6A2D1BE24}"/>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03336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F639D-8671-3488-5E39-1EB067C5384F}"/>
              </a:ext>
            </a:extLst>
          </p:cNvPr>
          <p:cNvSpPr txBox="1"/>
          <p:nvPr/>
        </p:nvSpPr>
        <p:spPr>
          <a:xfrm>
            <a:off x="759655" y="1235739"/>
            <a:ext cx="7153422" cy="507831"/>
          </a:xfrm>
          <a:prstGeom prst="rect">
            <a:avLst/>
          </a:prstGeom>
          <a:noFill/>
        </p:spPr>
        <p:txBody>
          <a:bodyPr wrap="square">
            <a:spAutoFit/>
          </a:bodyPr>
          <a:lstStyle/>
          <a:p>
            <a:r>
              <a:rPr lang="zh-CN" altLang="en-US" sz="2700" b="1" u="sng" dirty="0"/>
              <a:t>退休计划的五个投资基本法则</a:t>
            </a:r>
            <a:endParaRPr lang="en-US" sz="2700" b="1" u="sng" dirty="0"/>
          </a:p>
        </p:txBody>
      </p:sp>
      <p:sp>
        <p:nvSpPr>
          <p:cNvPr id="5" name="TextBox 4">
            <a:extLst>
              <a:ext uri="{FF2B5EF4-FFF2-40B4-BE49-F238E27FC236}">
                <a16:creationId xmlns:a16="http://schemas.microsoft.com/office/drawing/2014/main" id="{C4574938-6BF4-8DD5-9CEF-011E368E0E66}"/>
              </a:ext>
            </a:extLst>
          </p:cNvPr>
          <p:cNvSpPr txBox="1"/>
          <p:nvPr/>
        </p:nvSpPr>
        <p:spPr>
          <a:xfrm>
            <a:off x="896816" y="2344909"/>
            <a:ext cx="6542304" cy="2146742"/>
          </a:xfrm>
          <a:prstGeom prst="rect">
            <a:avLst/>
          </a:prstGeom>
          <a:noFill/>
        </p:spPr>
        <p:txBody>
          <a:bodyPr wrap="none" rtlCol="0">
            <a:spAutoFit/>
          </a:bodyPr>
          <a:lstStyle/>
          <a:p>
            <a:pPr marL="214313" indent="-214313">
              <a:buFont typeface="Wingdings" panose="05000000000000000000" pitchFamily="2" charset="2"/>
              <a:buChar char="v"/>
            </a:pPr>
            <a:r>
              <a:rPr lang="zh-CN" altLang="en-US" sz="2000" b="1" dirty="0"/>
              <a:t>早投 （</a:t>
            </a:r>
            <a:r>
              <a:rPr lang="en-US" altLang="zh-CN" sz="2000" b="1" dirty="0"/>
              <a:t>Invest earlier</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分散 （</a:t>
            </a:r>
            <a:r>
              <a:rPr lang="en-US" altLang="zh-CN" sz="2000" b="1" dirty="0"/>
              <a:t>Diversification</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定投 （</a:t>
            </a:r>
            <a:r>
              <a:rPr lang="en-US" altLang="zh-CN" sz="2000" b="1" dirty="0"/>
              <a:t>Dollar</a:t>
            </a:r>
            <a:r>
              <a:rPr lang="zh-CN" altLang="en-US" sz="2000" b="1" dirty="0"/>
              <a:t> </a:t>
            </a:r>
            <a:r>
              <a:rPr lang="en-US" altLang="zh-CN" sz="2000" b="1" dirty="0"/>
              <a:t>cost</a:t>
            </a:r>
            <a:r>
              <a:rPr lang="zh-CN" altLang="en-US" sz="2000" b="1" dirty="0"/>
              <a:t> </a:t>
            </a:r>
            <a:r>
              <a:rPr lang="en-US" altLang="zh-CN" sz="2000" b="1" dirty="0"/>
              <a:t>averaging)</a:t>
            </a:r>
          </a:p>
          <a:p>
            <a:pPr marL="214313" indent="-214313">
              <a:buFont typeface="Wingdings" panose="05000000000000000000" pitchFamily="2" charset="2"/>
              <a:buChar char="v"/>
            </a:pPr>
            <a:r>
              <a:rPr lang="zh-CN" altLang="en-US" sz="2000" b="1" dirty="0"/>
              <a:t>长期 （</a:t>
            </a:r>
            <a:r>
              <a:rPr lang="en-US" altLang="zh-CN" sz="2000" b="1" dirty="0"/>
              <a:t>Time in the market not timing the market</a:t>
            </a:r>
            <a:r>
              <a:rPr lang="zh-CN" altLang="en-US" sz="2000" b="1" dirty="0"/>
              <a:t>）</a:t>
            </a:r>
            <a:endParaRPr lang="en-US" altLang="zh-CN" sz="2000" b="1" dirty="0"/>
          </a:p>
          <a:p>
            <a:endParaRPr lang="en-US" altLang="zh-CN" sz="2000" b="1" dirty="0"/>
          </a:p>
          <a:p>
            <a:pPr marL="214313" indent="-214313">
              <a:buFont typeface="Wingdings" panose="05000000000000000000" pitchFamily="2" charset="2"/>
              <a:buChar char="v"/>
            </a:pPr>
            <a:r>
              <a:rPr lang="zh-CN" altLang="en-US" sz="2000" b="1" dirty="0">
                <a:latin typeface="+mn-ea"/>
              </a:rPr>
              <a:t>保本  （</a:t>
            </a:r>
            <a:r>
              <a:rPr lang="en-US" altLang="zh-CN" sz="2000" b="1" dirty="0">
                <a:latin typeface="+mn-ea"/>
              </a:rPr>
              <a:t>Downside protection</a:t>
            </a:r>
            <a:r>
              <a:rPr lang="zh-CN" altLang="en-US" sz="2000" b="1" dirty="0">
                <a:latin typeface="+mn-ea"/>
              </a:rPr>
              <a:t>）</a:t>
            </a:r>
            <a:br>
              <a:rPr lang="en-US" altLang="zh-CN" sz="1350" dirty="0"/>
            </a:br>
            <a:endParaRPr lang="en-US" sz="1350" dirty="0"/>
          </a:p>
        </p:txBody>
      </p:sp>
    </p:spTree>
    <p:extLst>
      <p:ext uri="{BB962C8B-B14F-4D97-AF65-F5344CB8AC3E}">
        <p14:creationId xmlns:p14="http://schemas.microsoft.com/office/powerpoint/2010/main" val="1440555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78" name="Rectangle 58"/>
          <p:cNvSpPr>
            <a:spLocks noChangeArrowheads="1"/>
          </p:cNvSpPr>
          <p:nvPr/>
        </p:nvSpPr>
        <p:spPr bwMode="auto">
          <a:xfrm>
            <a:off x="6477000" y="5105400"/>
            <a:ext cx="1763713" cy="32861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76" name="Rectangle 56"/>
          <p:cNvSpPr>
            <a:spLocks noChangeArrowheads="1"/>
          </p:cNvSpPr>
          <p:nvPr/>
        </p:nvSpPr>
        <p:spPr bwMode="auto">
          <a:xfrm>
            <a:off x="685800" y="4038600"/>
            <a:ext cx="1666875" cy="322263"/>
          </a:xfrm>
          <a:prstGeom prst="rect">
            <a:avLst/>
          </a:prstGeom>
          <a:solidFill>
            <a:schemeClr val="accent2"/>
          </a:solidFill>
          <a:ln w="9525">
            <a:solidFill>
              <a:schemeClr val="tx1"/>
            </a:solidFill>
            <a:miter lim="800000"/>
            <a:headEnd/>
            <a:tailEnd/>
          </a:ln>
        </p:spPr>
        <p:txBody>
          <a:bodyPr wrap="none" anchor="ctr"/>
          <a:lstStyle/>
          <a:p>
            <a:endParaRPr lang="en-US">
              <a:solidFill>
                <a:schemeClr val="accent1">
                  <a:lumMod val="75000"/>
                </a:schemeClr>
              </a:solidFill>
            </a:endParaRPr>
          </a:p>
        </p:txBody>
      </p:sp>
      <p:sp>
        <p:nvSpPr>
          <p:cNvPr id="5145" name="Rectangle 25"/>
          <p:cNvSpPr>
            <a:spLocks noChangeArrowheads="1"/>
          </p:cNvSpPr>
          <p:nvPr/>
        </p:nvSpPr>
        <p:spPr bwMode="auto">
          <a:xfrm>
            <a:off x="693683" y="5854255"/>
            <a:ext cx="7735614" cy="746358"/>
          </a:xfrm>
          <a:prstGeom prst="rect">
            <a:avLst/>
          </a:prstGeom>
          <a:noFill/>
          <a:ln w="9525">
            <a:noFill/>
            <a:miter lim="800000"/>
            <a:headEnd/>
            <a:tailEnd/>
          </a:ln>
        </p:spPr>
        <p:txBody>
          <a:bodyPr wrap="square">
            <a:spAutoFit/>
          </a:bodyPr>
          <a:lstStyle/>
          <a:p>
            <a:pPr marL="60325" indent="-60325">
              <a:lnSpc>
                <a:spcPct val="85000"/>
              </a:lnSpc>
            </a:pPr>
            <a:r>
              <a:rPr lang="en-US" altLang="en-US" sz="1000" b="0" i="0" dirty="0">
                <a:latin typeface="Times New Roman" pitchFamily="18" charset="0"/>
              </a:rPr>
              <a:t>* All</a:t>
            </a:r>
            <a:r>
              <a:rPr lang="en-US" altLang="en-US" sz="800" b="0" i="0" dirty="0">
                <a:latin typeface="Times New Roman" pitchFamily="18" charset="0"/>
              </a:rPr>
              <a:t> </a:t>
            </a:r>
            <a:r>
              <a:rPr lang="en-US" altLang="en-US" sz="1000" b="0" i="0" dirty="0">
                <a:latin typeface="Times New Roman" pitchFamily="18" charset="0"/>
              </a:rPr>
              <a:t>figures</a:t>
            </a:r>
            <a:r>
              <a:rPr lang="en-US" altLang="en-US" sz="800" b="0" i="0" dirty="0">
                <a:latin typeface="Times New Roman" pitchFamily="18" charset="0"/>
              </a:rPr>
              <a:t> </a:t>
            </a:r>
            <a:r>
              <a:rPr lang="en-US" altLang="en-US" sz="1000" b="0" i="0" dirty="0">
                <a:latin typeface="Times New Roman" pitchFamily="18" charset="0"/>
              </a:rPr>
              <a:t>are</a:t>
            </a:r>
            <a:r>
              <a:rPr lang="en-US" altLang="en-US" sz="800" b="0" i="0" dirty="0">
                <a:latin typeface="Times New Roman" pitchFamily="18" charset="0"/>
              </a:rPr>
              <a:t> </a:t>
            </a:r>
            <a:r>
              <a:rPr lang="en-US" altLang="en-US" sz="1000" b="0" i="0" dirty="0">
                <a:latin typeface="Times New Roman" pitchFamily="18" charset="0"/>
              </a:rPr>
              <a:t>for</a:t>
            </a:r>
            <a:r>
              <a:rPr lang="en-US" altLang="en-US" sz="800" b="0" i="0" dirty="0">
                <a:latin typeface="Times New Roman" pitchFamily="18" charset="0"/>
              </a:rPr>
              <a:t> </a:t>
            </a:r>
            <a:r>
              <a:rPr lang="en-US" altLang="en-US" sz="1000" b="0" i="0" dirty="0">
                <a:latin typeface="Times New Roman" pitchFamily="18" charset="0"/>
              </a:rPr>
              <a:t>illustrative</a:t>
            </a:r>
            <a:r>
              <a:rPr lang="en-US" altLang="en-US" sz="800" b="0" i="0" dirty="0">
                <a:latin typeface="Times New Roman" pitchFamily="18" charset="0"/>
              </a:rPr>
              <a:t> </a:t>
            </a:r>
            <a:r>
              <a:rPr lang="en-US" altLang="en-US" sz="1000" b="0" i="0" dirty="0">
                <a:latin typeface="Times New Roman" pitchFamily="18" charset="0"/>
              </a:rPr>
              <a:t>purposes</a:t>
            </a:r>
            <a:r>
              <a:rPr lang="en-US" altLang="en-US" sz="800" b="0" i="0" dirty="0">
                <a:latin typeface="Times New Roman" pitchFamily="18" charset="0"/>
              </a:rPr>
              <a:t> </a:t>
            </a:r>
            <a:r>
              <a:rPr lang="en-US" altLang="en-US" sz="1000" b="0" i="0" dirty="0">
                <a:latin typeface="Times New Roman" pitchFamily="18" charset="0"/>
              </a:rPr>
              <a:t>only</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 reflect</a:t>
            </a:r>
            <a:r>
              <a:rPr lang="en-US" altLang="en-US" sz="800" b="0" i="0" dirty="0">
                <a:latin typeface="Times New Roman" pitchFamily="18" charset="0"/>
              </a:rPr>
              <a:t> </a:t>
            </a:r>
            <a:r>
              <a:rPr lang="en-US" altLang="en-US" sz="1000" b="0" i="0" dirty="0">
                <a:latin typeface="Times New Roman" pitchFamily="18" charset="0"/>
              </a:rPr>
              <a:t>an</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investment</a:t>
            </a:r>
            <a:r>
              <a:rPr lang="en-US" altLang="en-US" sz="800" b="0" i="0" dirty="0">
                <a:latin typeface="Times New Roman" pitchFamily="18" charset="0"/>
              </a:rPr>
              <a:t> </a:t>
            </a:r>
            <a:r>
              <a:rPr lang="en-US" altLang="en-US" sz="1000" b="0" i="0" dirty="0">
                <a:latin typeface="Times New Roman" pitchFamily="18" charset="0"/>
              </a:rPr>
              <a:t>in</a:t>
            </a:r>
            <a:r>
              <a:rPr lang="en-US" altLang="en-US" sz="800" b="0" i="0" dirty="0">
                <a:latin typeface="Times New Roman" pitchFamily="18" charset="0"/>
              </a:rPr>
              <a:t> </a:t>
            </a:r>
            <a:r>
              <a:rPr lang="en-US" altLang="en-US" sz="1000" b="0" i="0" dirty="0">
                <a:latin typeface="Times New Roman" pitchFamily="18" charset="0"/>
              </a:rPr>
              <a:t>any</a:t>
            </a:r>
            <a:r>
              <a:rPr lang="en-US" altLang="en-US" sz="800" b="0" i="0" dirty="0">
                <a:latin typeface="Times New Roman" pitchFamily="18" charset="0"/>
              </a:rPr>
              <a:t> </a:t>
            </a:r>
            <a:r>
              <a:rPr lang="en-US" altLang="en-US" sz="1000" b="0" i="0" dirty="0">
                <a:latin typeface="Times New Roman" pitchFamily="18" charset="0"/>
              </a:rPr>
              <a:t>product.</a:t>
            </a:r>
            <a:r>
              <a:rPr lang="en-US" altLang="en-US" sz="800" b="0" i="0" dirty="0">
                <a:latin typeface="Times New Roman" pitchFamily="18" charset="0"/>
              </a:rPr>
              <a:t> </a:t>
            </a:r>
            <a:r>
              <a:rPr lang="en-US" altLang="en-US" sz="1000" b="0" i="0" dirty="0">
                <a:latin typeface="Times New Roman" pitchFamily="18" charset="0"/>
              </a:rPr>
              <a:t>They</a:t>
            </a:r>
            <a:r>
              <a:rPr lang="en-US" altLang="en-US" sz="800" b="0" i="0" dirty="0">
                <a:latin typeface="Times New Roman" pitchFamily="18" charset="0"/>
              </a:rPr>
              <a:t> </a:t>
            </a:r>
            <a:r>
              <a:rPr lang="en-US" altLang="en-US" sz="1000" b="0" i="0" dirty="0">
                <a:latin typeface="Times New Roman" pitchFamily="18" charset="0"/>
              </a:rPr>
              <a:t>do</a:t>
            </a:r>
            <a:r>
              <a:rPr lang="en-US" altLang="en-US" sz="800" b="0" i="0" dirty="0">
                <a:latin typeface="Times New Roman" pitchFamily="18" charset="0"/>
              </a:rPr>
              <a:t> </a:t>
            </a:r>
            <a:r>
              <a:rPr lang="en-US" altLang="en-US" sz="1000" b="0" i="0" dirty="0">
                <a:latin typeface="Times New Roman" pitchFamily="18" charset="0"/>
              </a:rPr>
              <a:t>not</a:t>
            </a:r>
            <a:r>
              <a:rPr lang="en-US" altLang="en-US" sz="800" b="0" i="0" dirty="0">
                <a:latin typeface="Times New Roman" pitchFamily="18" charset="0"/>
              </a:rPr>
              <a:t> </a:t>
            </a:r>
            <a:r>
              <a:rPr lang="en-US" altLang="en-US" sz="1000" b="0" i="0" dirty="0">
                <a:latin typeface="Times New Roman" pitchFamily="18" charset="0"/>
              </a:rPr>
              <a:t>reflect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risks,</a:t>
            </a:r>
            <a:r>
              <a:rPr lang="en-US" altLang="en-US" sz="800" b="0" i="0" dirty="0">
                <a:latin typeface="Times New Roman" pitchFamily="18" charset="0"/>
              </a:rPr>
              <a:t> </a:t>
            </a:r>
            <a:r>
              <a:rPr lang="en-US" altLang="en-US" sz="1000" b="0" i="0" dirty="0">
                <a:latin typeface="Times New Roman" pitchFamily="18" charset="0"/>
              </a:rPr>
              <a:t>expenses</a:t>
            </a:r>
            <a:r>
              <a:rPr lang="en-US" altLang="en-US" sz="800" b="0" i="0" dirty="0">
                <a:latin typeface="Times New Roman" pitchFamily="18" charset="0"/>
              </a:rPr>
              <a:t> </a:t>
            </a:r>
            <a:r>
              <a:rPr lang="en-US" altLang="en-US" sz="1000" b="0" i="0" dirty="0">
                <a:latin typeface="Times New Roman" pitchFamily="18" charset="0"/>
              </a:rPr>
              <a:t>or</a:t>
            </a:r>
            <a:r>
              <a:rPr lang="en-US" altLang="en-US" sz="800" b="0" i="0" dirty="0">
                <a:latin typeface="Times New Roman" pitchFamily="18" charset="0"/>
              </a:rPr>
              <a:t> </a:t>
            </a:r>
            <a:r>
              <a:rPr lang="en-US" altLang="en-US" sz="1000" b="0" i="0" dirty="0">
                <a:latin typeface="Times New Roman" pitchFamily="18" charset="0"/>
              </a:rPr>
              <a:t>charges</a:t>
            </a:r>
            <a:r>
              <a:rPr lang="en-US" altLang="en-US" sz="800" b="0" i="0" dirty="0">
                <a:latin typeface="Times New Roman" pitchFamily="18" charset="0"/>
              </a:rPr>
              <a:t> </a:t>
            </a:r>
            <a:r>
              <a:rPr lang="en-US" altLang="en-US" sz="1000" b="0" i="0" dirty="0">
                <a:latin typeface="Times New Roman" pitchFamily="18" charset="0"/>
              </a:rPr>
              <a:t>associated with any actual investment. Past performance is not an indication of future performance. The Rule of 72 is a mathematical concept that approximates the number</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years</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would</a:t>
            </a:r>
            <a:r>
              <a:rPr lang="en-US" altLang="en-US" sz="800" b="0" i="0" dirty="0">
                <a:latin typeface="Times New Roman" pitchFamily="18" charset="0"/>
              </a:rPr>
              <a:t> </a:t>
            </a:r>
            <a:r>
              <a:rPr lang="en-US" altLang="en-US" sz="1000" b="0" i="0" dirty="0">
                <a:latin typeface="Times New Roman" pitchFamily="18" charset="0"/>
              </a:rPr>
              <a:t>take</a:t>
            </a:r>
            <a:r>
              <a:rPr lang="en-US" altLang="en-US" sz="800" b="0" i="0" dirty="0">
                <a:latin typeface="Times New Roman" pitchFamily="18" charset="0"/>
              </a:rPr>
              <a:t> </a:t>
            </a:r>
            <a:r>
              <a:rPr lang="en-US" altLang="en-US" sz="1000" b="0" i="0" dirty="0">
                <a:latin typeface="Times New Roman" pitchFamily="18" charset="0"/>
              </a:rPr>
              <a:t>to</a:t>
            </a:r>
            <a:r>
              <a:rPr lang="en-US" altLang="en-US" sz="800" b="0" i="0" dirty="0">
                <a:latin typeface="Times New Roman" pitchFamily="18" charset="0"/>
              </a:rPr>
              <a:t> </a:t>
            </a:r>
            <a:r>
              <a:rPr lang="en-US" altLang="en-US" sz="1000" b="0" i="0" dirty="0">
                <a:latin typeface="Times New Roman" pitchFamily="18" charset="0"/>
              </a:rPr>
              <a:t>double</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principal</a:t>
            </a:r>
            <a:r>
              <a:rPr lang="en-US" altLang="en-US" sz="800" b="0" i="0" dirty="0">
                <a:latin typeface="Times New Roman" pitchFamily="18" charset="0"/>
              </a:rPr>
              <a:t> </a:t>
            </a:r>
            <a:r>
              <a:rPr lang="en-US" altLang="en-US" sz="1000" b="0" i="0" dirty="0">
                <a:latin typeface="Times New Roman" pitchFamily="18" charset="0"/>
              </a:rPr>
              <a:t>at</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constant</a:t>
            </a:r>
            <a:r>
              <a:rPr lang="en-US" altLang="en-US" sz="800" b="0" i="0" dirty="0">
                <a:latin typeface="Times New Roman" pitchFamily="18" charset="0"/>
              </a:rPr>
              <a:t> </a:t>
            </a:r>
            <a:r>
              <a:rPr lang="en-US" altLang="en-US" sz="1000" b="0" i="0" dirty="0">
                <a:latin typeface="Times New Roman" pitchFamily="18" charset="0"/>
              </a:rPr>
              <a:t>rate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return.</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performance</a:t>
            </a:r>
            <a:r>
              <a:rPr lang="en-US" altLang="en-US" sz="800" b="0" i="0" dirty="0">
                <a:latin typeface="Times New Roman" pitchFamily="18" charset="0"/>
              </a:rPr>
              <a:t> </a:t>
            </a:r>
            <a:r>
              <a:rPr lang="en-US" altLang="en-US" sz="1000" b="0" i="0" dirty="0">
                <a:latin typeface="Times New Roman" pitchFamily="18" charset="0"/>
              </a:rPr>
              <a:t>of</a:t>
            </a:r>
            <a:r>
              <a:rPr lang="en-US" altLang="en-US" sz="800" b="0" i="0" dirty="0">
                <a:latin typeface="Times New Roman" pitchFamily="18" charset="0"/>
              </a:rPr>
              <a:t> </a:t>
            </a:r>
            <a:r>
              <a:rPr lang="en-US" altLang="en-US" sz="1000" b="0" i="0" dirty="0">
                <a:latin typeface="Times New Roman" pitchFamily="18" charset="0"/>
              </a:rPr>
              <a:t>investments</a:t>
            </a:r>
            <a:r>
              <a:rPr lang="en-US" altLang="en-US" sz="800" b="0" i="0" dirty="0">
                <a:latin typeface="Times New Roman" pitchFamily="18" charset="0"/>
              </a:rPr>
              <a:t> </a:t>
            </a:r>
            <a:r>
              <a:rPr lang="en-US" altLang="en-US" sz="1000" b="0" i="0" dirty="0">
                <a:latin typeface="Times New Roman" pitchFamily="18" charset="0"/>
              </a:rPr>
              <a:t>fluctuates</a:t>
            </a:r>
            <a:r>
              <a:rPr lang="en-US" altLang="en-US" sz="800" b="0" i="0" dirty="0">
                <a:latin typeface="Times New Roman" pitchFamily="18" charset="0"/>
              </a:rPr>
              <a:t> </a:t>
            </a:r>
            <a:r>
              <a:rPr lang="en-US" altLang="en-US" sz="1000" b="0" i="0" dirty="0">
                <a:latin typeface="Times New Roman" pitchFamily="18" charset="0"/>
              </a:rPr>
              <a:t>over</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and</a:t>
            </a:r>
            <a:r>
              <a:rPr lang="en-US" altLang="en-US" sz="800" b="0" i="0" dirty="0">
                <a:latin typeface="Times New Roman" pitchFamily="18" charset="0"/>
              </a:rPr>
              <a:t> </a:t>
            </a:r>
            <a:r>
              <a:rPr lang="en-US" altLang="en-US" sz="1000" b="0" i="0" dirty="0">
                <a:latin typeface="Times New Roman" pitchFamily="18" charset="0"/>
              </a:rPr>
              <a:t>as</a:t>
            </a:r>
            <a:r>
              <a:rPr lang="en-US" altLang="en-US" sz="800" b="0" i="0" dirty="0">
                <a:latin typeface="Times New Roman" pitchFamily="18" charset="0"/>
              </a:rPr>
              <a:t> </a:t>
            </a:r>
            <a:r>
              <a:rPr lang="en-US" altLang="en-US" sz="1000" b="0" i="0" dirty="0">
                <a:latin typeface="Times New Roman" pitchFamily="18" charset="0"/>
              </a:rPr>
              <a:t>a</a:t>
            </a:r>
            <a:r>
              <a:rPr lang="en-US" altLang="en-US" sz="800" b="0" i="0" dirty="0">
                <a:latin typeface="Times New Roman" pitchFamily="18" charset="0"/>
              </a:rPr>
              <a:t> </a:t>
            </a:r>
            <a:r>
              <a:rPr lang="en-US" altLang="en-US" sz="1000" b="0" i="0" dirty="0">
                <a:latin typeface="Times New Roman" pitchFamily="18" charset="0"/>
              </a:rPr>
              <a:t>result,</a:t>
            </a:r>
            <a:r>
              <a:rPr lang="en-US" altLang="en-US" sz="800" b="0" i="0" dirty="0">
                <a:latin typeface="Times New Roman" pitchFamily="18" charset="0"/>
              </a:rPr>
              <a:t> </a:t>
            </a:r>
            <a:r>
              <a:rPr lang="en-US" altLang="en-US" sz="1000" b="0" i="0" dirty="0">
                <a:latin typeface="Times New Roman" pitchFamily="18" charset="0"/>
              </a:rPr>
              <a:t>the</a:t>
            </a:r>
            <a:r>
              <a:rPr lang="en-US" altLang="en-US" sz="800" b="0" i="0" dirty="0">
                <a:latin typeface="Times New Roman" pitchFamily="18" charset="0"/>
              </a:rPr>
              <a:t> </a:t>
            </a:r>
            <a:r>
              <a:rPr lang="en-US" altLang="en-US" sz="1000" b="0" i="0" dirty="0">
                <a:latin typeface="Times New Roman" pitchFamily="18" charset="0"/>
              </a:rPr>
              <a:t>actual</a:t>
            </a:r>
            <a:r>
              <a:rPr lang="en-US" altLang="en-US" sz="800" b="0" i="0" dirty="0">
                <a:latin typeface="Times New Roman" pitchFamily="18" charset="0"/>
              </a:rPr>
              <a:t> </a:t>
            </a:r>
            <a:r>
              <a:rPr lang="en-US" altLang="en-US" sz="1000" b="0" i="0" dirty="0">
                <a:latin typeface="Times New Roman" pitchFamily="18" charset="0"/>
              </a:rPr>
              <a:t>time</a:t>
            </a:r>
            <a:r>
              <a:rPr lang="en-US" altLang="en-US" sz="800" b="0" i="0" dirty="0">
                <a:latin typeface="Times New Roman" pitchFamily="18" charset="0"/>
              </a:rPr>
              <a:t> </a:t>
            </a:r>
            <a:r>
              <a:rPr lang="en-US" altLang="en-US" sz="1000" b="0" i="0" dirty="0">
                <a:latin typeface="Times New Roman" pitchFamily="18" charset="0"/>
              </a:rPr>
              <a:t>it</a:t>
            </a:r>
            <a:r>
              <a:rPr lang="en-US" altLang="en-US" sz="800" b="0" i="0" dirty="0">
                <a:latin typeface="Times New Roman" pitchFamily="18" charset="0"/>
              </a:rPr>
              <a:t> </a:t>
            </a:r>
            <a:r>
              <a:rPr lang="en-US" altLang="en-US" sz="1000" b="0" i="0" dirty="0">
                <a:latin typeface="Times New Roman" pitchFamily="18" charset="0"/>
              </a:rPr>
              <a:t>will take an investment to double in value cannot be predicted with any certainty. Additionally, there are no guarantees that any investment or savings program can out-pace inflation.</a:t>
            </a:r>
          </a:p>
        </p:txBody>
      </p:sp>
      <p:sp>
        <p:nvSpPr>
          <p:cNvPr id="5126" name="Rectangle 6"/>
          <p:cNvSpPr>
            <a:spLocks noGrp="1" noChangeArrowheads="1"/>
          </p:cNvSpPr>
          <p:nvPr>
            <p:ph type="title"/>
          </p:nvPr>
        </p:nvSpPr>
        <p:spPr>
          <a:xfrm>
            <a:off x="685800" y="533400"/>
            <a:ext cx="7772400" cy="762000"/>
          </a:xfrm>
        </p:spPr>
        <p:txBody>
          <a:bodyPr/>
          <a:lstStyle/>
          <a:p>
            <a:pPr eaLnBrk="1" hangingPunct="1">
              <a:defRPr/>
            </a:pPr>
            <a:r>
              <a:rPr lang="en-US" altLang="en-US" b="1" dirty="0">
                <a:solidFill>
                  <a:srgbClr val="0070C0"/>
                </a:solidFill>
              </a:rPr>
              <a:t>Rule of 72</a:t>
            </a:r>
            <a:endParaRPr lang="en-US" altLang="zh-CN" b="1" dirty="0">
              <a:solidFill>
                <a:srgbClr val="0070C0"/>
              </a:solidFill>
            </a:endParaRPr>
          </a:p>
        </p:txBody>
      </p:sp>
      <p:sp>
        <p:nvSpPr>
          <p:cNvPr id="5127" name="Rectangle 7"/>
          <p:cNvSpPr>
            <a:spLocks noGrp="1" noChangeArrowheads="1"/>
          </p:cNvSpPr>
          <p:nvPr>
            <p:ph idx="1"/>
          </p:nvPr>
        </p:nvSpPr>
        <p:spPr>
          <a:xfrm>
            <a:off x="685800" y="1371600"/>
            <a:ext cx="7696200" cy="685800"/>
          </a:xfrm>
          <a:ln w="12700">
            <a:solidFill>
              <a:srgbClr val="333333"/>
            </a:solidFill>
          </a:ln>
        </p:spPr>
        <p:txBody>
          <a:bodyPr/>
          <a:lstStyle/>
          <a:p>
            <a:pPr marL="0" indent="0">
              <a:lnSpc>
                <a:spcPct val="90000"/>
              </a:lnSpc>
              <a:spcBef>
                <a:spcPct val="0"/>
              </a:spcBef>
              <a:buClrTx/>
              <a:buSzTx/>
              <a:buFontTx/>
              <a:buChar char="•"/>
            </a:pPr>
            <a:r>
              <a:rPr lang="en-US" altLang="en-US" sz="2000" dirty="0"/>
              <a:t>Divide 72 by the interest rate to estimate the number of years it takes for  your money to double.</a:t>
            </a:r>
            <a:endParaRPr lang="zh-CN" altLang="en-US" sz="2800" baseline="30000" dirty="0"/>
          </a:p>
        </p:txBody>
      </p:sp>
      <p:sp>
        <p:nvSpPr>
          <p:cNvPr id="5129" name="Line 9"/>
          <p:cNvSpPr>
            <a:spLocks noChangeShapeType="1"/>
          </p:cNvSpPr>
          <p:nvPr/>
        </p:nvSpPr>
        <p:spPr bwMode="auto">
          <a:xfrm flipV="1">
            <a:off x="685800" y="3352800"/>
            <a:ext cx="76200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2" name="Group 55"/>
          <p:cNvGrpSpPr>
            <a:grpSpLocks/>
          </p:cNvGrpSpPr>
          <p:nvPr/>
        </p:nvGrpSpPr>
        <p:grpSpPr bwMode="auto">
          <a:xfrm>
            <a:off x="685800" y="2895600"/>
            <a:ext cx="7620000" cy="2590800"/>
            <a:chOff x="432" y="2208"/>
            <a:chExt cx="4800" cy="1632"/>
          </a:xfrm>
        </p:grpSpPr>
        <p:sp>
          <p:nvSpPr>
            <p:cNvPr id="2078" name="Line 14"/>
            <p:cNvSpPr>
              <a:spLocks noChangeShapeType="1"/>
            </p:cNvSpPr>
            <p:nvPr/>
          </p:nvSpPr>
          <p:spPr bwMode="auto">
            <a:xfrm>
              <a:off x="432" y="2208"/>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sp>
          <p:nvSpPr>
            <p:cNvPr id="2079" name="Line 15"/>
            <p:cNvSpPr>
              <a:spLocks noChangeShapeType="1"/>
            </p:cNvSpPr>
            <p:nvPr/>
          </p:nvSpPr>
          <p:spPr bwMode="auto">
            <a:xfrm>
              <a:off x="432" y="3840"/>
              <a:ext cx="4800" cy="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grpSp>
        <p:nvGrpSpPr>
          <p:cNvPr id="3" name="Group 51"/>
          <p:cNvGrpSpPr>
            <a:grpSpLocks/>
          </p:cNvGrpSpPr>
          <p:nvPr/>
        </p:nvGrpSpPr>
        <p:grpSpPr bwMode="auto">
          <a:xfrm>
            <a:off x="685800" y="2895600"/>
            <a:ext cx="1828800" cy="2590800"/>
            <a:chOff x="432" y="2208"/>
            <a:chExt cx="1152" cy="1632"/>
          </a:xfrm>
        </p:grpSpPr>
        <p:sp>
          <p:nvSpPr>
            <p:cNvPr id="2074" name="Line 16"/>
            <p:cNvSpPr>
              <a:spLocks noChangeShapeType="1"/>
            </p:cNvSpPr>
            <p:nvPr/>
          </p:nvSpPr>
          <p:spPr bwMode="auto">
            <a:xfrm flipH="1">
              <a:off x="1584" y="2208"/>
              <a:ext cx="0" cy="1632"/>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4" name="Group 19"/>
            <p:cNvGrpSpPr>
              <a:grpSpLocks/>
            </p:cNvGrpSpPr>
            <p:nvPr/>
          </p:nvGrpSpPr>
          <p:grpSpPr bwMode="auto">
            <a:xfrm>
              <a:off x="432" y="2208"/>
              <a:ext cx="1050" cy="923"/>
              <a:chOff x="192" y="960"/>
              <a:chExt cx="1166" cy="923"/>
            </a:xfrm>
          </p:grpSpPr>
          <p:sp>
            <p:nvSpPr>
              <p:cNvPr id="2076" name="Rectangle 20"/>
              <p:cNvSpPr>
                <a:spLocks noChangeArrowheads="1"/>
              </p:cNvSpPr>
              <p:nvPr/>
            </p:nvSpPr>
            <p:spPr bwMode="auto">
              <a:xfrm>
                <a:off x="192" y="960"/>
                <a:ext cx="431" cy="923"/>
              </a:xfrm>
              <a:prstGeom prst="rect">
                <a:avLst/>
              </a:prstGeom>
              <a:noFill/>
              <a:ln w="9525">
                <a:noFill/>
                <a:miter lim="800000"/>
                <a:headEnd/>
                <a:tailEnd/>
              </a:ln>
            </p:spPr>
            <p:txBody>
              <a:bodyPr>
                <a:spAutoFit/>
              </a:bodyPr>
              <a:lstStyle/>
              <a:p>
                <a:r>
                  <a:rPr lang="en-US" altLang="en-US" sz="1800" i="0" dirty="0">
                    <a:solidFill>
                      <a:schemeClr val="accent1">
                        <a:lumMod val="75000"/>
                      </a:schemeClr>
                    </a:solidFill>
                  </a:rPr>
                  <a:t>Age	</a:t>
                </a:r>
              </a:p>
              <a:p>
                <a:r>
                  <a:rPr lang="en-US" altLang="en-US" sz="1800" i="0" dirty="0">
                    <a:solidFill>
                      <a:schemeClr val="accent1">
                        <a:lumMod val="75000"/>
                      </a:schemeClr>
                    </a:solidFill>
                  </a:rPr>
                  <a:t>29</a:t>
                </a:r>
              </a:p>
              <a:p>
                <a:r>
                  <a:rPr lang="en-US" altLang="en-US" sz="1800" i="0" dirty="0">
                    <a:solidFill>
                      <a:schemeClr val="accent1">
                        <a:lumMod val="75000"/>
                      </a:schemeClr>
                    </a:solidFill>
                  </a:rPr>
                  <a:t>47</a:t>
                </a:r>
              </a:p>
              <a:p>
                <a:r>
                  <a:rPr lang="en-US" altLang="en-US" sz="1800" i="0" dirty="0">
                    <a:solidFill>
                      <a:schemeClr val="accent1">
                        <a:lumMod val="75000"/>
                      </a:schemeClr>
                    </a:solidFill>
                  </a:rPr>
                  <a:t>65</a:t>
                </a:r>
              </a:p>
            </p:txBody>
          </p:sp>
          <p:sp>
            <p:nvSpPr>
              <p:cNvPr id="2077" name="Rectangle 21"/>
              <p:cNvSpPr>
                <a:spLocks noChangeArrowheads="1"/>
              </p:cNvSpPr>
              <p:nvPr/>
            </p:nvSpPr>
            <p:spPr bwMode="auto">
              <a:xfrm>
                <a:off x="542" y="960"/>
                <a:ext cx="816" cy="923"/>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4%</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p:txBody>
          </p:sp>
        </p:grpSp>
      </p:grpSp>
      <p:sp>
        <p:nvSpPr>
          <p:cNvPr id="5137" name="Line 17"/>
          <p:cNvSpPr>
            <a:spLocks noChangeShapeType="1"/>
          </p:cNvSpPr>
          <p:nvPr/>
        </p:nvSpPr>
        <p:spPr bwMode="auto">
          <a:xfrm>
            <a:off x="4343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5" name="Group 22"/>
          <p:cNvGrpSpPr>
            <a:grpSpLocks/>
          </p:cNvGrpSpPr>
          <p:nvPr/>
        </p:nvGrpSpPr>
        <p:grpSpPr bwMode="auto">
          <a:xfrm>
            <a:off x="2609850" y="2895600"/>
            <a:ext cx="1676400" cy="1739900"/>
            <a:chOff x="1296" y="960"/>
            <a:chExt cx="1173" cy="1096"/>
          </a:xfrm>
        </p:grpSpPr>
        <p:sp>
          <p:nvSpPr>
            <p:cNvPr id="2072" name="Rectangle 23"/>
            <p:cNvSpPr>
              <a:spLocks noChangeArrowheads="1"/>
            </p:cNvSpPr>
            <p:nvPr/>
          </p:nvSpPr>
          <p:spPr bwMode="auto">
            <a:xfrm>
              <a:off x="1653" y="960"/>
              <a:ext cx="816" cy="1096"/>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6%</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p:txBody>
        </p:sp>
        <p:sp>
          <p:nvSpPr>
            <p:cNvPr id="2073" name="Rectangle 24"/>
            <p:cNvSpPr>
              <a:spLocks noChangeArrowheads="1"/>
            </p:cNvSpPr>
            <p:nvPr/>
          </p:nvSpPr>
          <p:spPr bwMode="auto">
            <a:xfrm>
              <a:off x="1296" y="960"/>
              <a:ext cx="432" cy="1096"/>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41</a:t>
              </a:r>
            </a:p>
            <a:p>
              <a:r>
                <a:rPr lang="en-US" altLang="en-US" sz="1800" i="0">
                  <a:solidFill>
                    <a:schemeClr val="accent1">
                      <a:lumMod val="75000"/>
                    </a:schemeClr>
                  </a:solidFill>
                </a:rPr>
                <a:t>53</a:t>
              </a:r>
            </a:p>
            <a:p>
              <a:r>
                <a:rPr lang="en-US" altLang="en-US" sz="1800" i="0">
                  <a:solidFill>
                    <a:schemeClr val="accent1">
                      <a:lumMod val="75000"/>
                    </a:schemeClr>
                  </a:solidFill>
                </a:rPr>
                <a:t>65</a:t>
              </a:r>
            </a:p>
          </p:txBody>
        </p:sp>
      </p:grpSp>
      <p:grpSp>
        <p:nvGrpSpPr>
          <p:cNvPr id="6" name="Group 34"/>
          <p:cNvGrpSpPr>
            <a:grpSpLocks/>
          </p:cNvGrpSpPr>
          <p:nvPr/>
        </p:nvGrpSpPr>
        <p:grpSpPr bwMode="auto">
          <a:xfrm>
            <a:off x="6477000" y="2895600"/>
            <a:ext cx="1763713" cy="2563813"/>
            <a:chOff x="4176" y="960"/>
            <a:chExt cx="1172" cy="1615"/>
          </a:xfrm>
        </p:grpSpPr>
        <p:sp>
          <p:nvSpPr>
            <p:cNvPr id="2070" name="Rectangle 35"/>
            <p:cNvSpPr>
              <a:spLocks noChangeArrowheads="1"/>
            </p:cNvSpPr>
            <p:nvPr/>
          </p:nvSpPr>
          <p:spPr bwMode="auto">
            <a:xfrm>
              <a:off x="4532" y="960"/>
              <a:ext cx="816" cy="1615"/>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12%</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a:p>
              <a:pPr algn="r"/>
              <a:r>
                <a:rPr lang="en-US" altLang="en-US" sz="1800" i="0">
                  <a:solidFill>
                    <a:schemeClr val="accent1">
                      <a:lumMod val="75000"/>
                    </a:schemeClr>
                  </a:solidFill>
                </a:rPr>
                <a:t>$320,000</a:t>
              </a:r>
            </a:p>
            <a:p>
              <a:pPr algn="r"/>
              <a:r>
                <a:rPr lang="en-US" altLang="en-US" sz="1800" i="0">
                  <a:solidFill>
                    <a:schemeClr val="accent1">
                      <a:lumMod val="75000"/>
                    </a:schemeClr>
                  </a:solidFill>
                </a:rPr>
                <a:t>$640,000</a:t>
              </a:r>
            </a:p>
          </p:txBody>
        </p:sp>
        <p:sp>
          <p:nvSpPr>
            <p:cNvPr id="2071" name="Rectangle 36"/>
            <p:cNvSpPr>
              <a:spLocks noChangeArrowheads="1"/>
            </p:cNvSpPr>
            <p:nvPr/>
          </p:nvSpPr>
          <p:spPr bwMode="auto">
            <a:xfrm>
              <a:off x="4176" y="960"/>
              <a:ext cx="431" cy="1615"/>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35</a:t>
              </a:r>
            </a:p>
            <a:p>
              <a:r>
                <a:rPr lang="en-US" altLang="en-US" sz="1800" i="0">
                  <a:solidFill>
                    <a:schemeClr val="accent1">
                      <a:lumMod val="75000"/>
                    </a:schemeClr>
                  </a:solidFill>
                </a:rPr>
                <a:t>41</a:t>
              </a:r>
            </a:p>
            <a:p>
              <a:r>
                <a:rPr lang="en-US" altLang="en-US" sz="1800" i="0">
                  <a:solidFill>
                    <a:schemeClr val="accent1">
                      <a:lumMod val="75000"/>
                    </a:schemeClr>
                  </a:solidFill>
                </a:rPr>
                <a:t>47</a:t>
              </a:r>
            </a:p>
            <a:p>
              <a:r>
                <a:rPr lang="en-US" altLang="en-US" sz="1800" i="0">
                  <a:solidFill>
                    <a:schemeClr val="accent1">
                      <a:lumMod val="75000"/>
                    </a:schemeClr>
                  </a:solidFill>
                </a:rPr>
                <a:t>53</a:t>
              </a:r>
            </a:p>
            <a:p>
              <a:r>
                <a:rPr lang="en-US" altLang="en-US" sz="1800" i="0">
                  <a:solidFill>
                    <a:schemeClr val="accent1">
                      <a:lumMod val="75000"/>
                    </a:schemeClr>
                  </a:solidFill>
                </a:rPr>
                <a:t>59</a:t>
              </a:r>
            </a:p>
            <a:p>
              <a:r>
                <a:rPr lang="en-US" altLang="en-US" sz="1800" i="0">
                  <a:solidFill>
                    <a:schemeClr val="accent1">
                      <a:lumMod val="75000"/>
                    </a:schemeClr>
                  </a:solidFill>
                </a:rPr>
                <a:t>65</a:t>
              </a:r>
            </a:p>
          </p:txBody>
        </p:sp>
      </p:grpSp>
      <p:sp>
        <p:nvSpPr>
          <p:cNvPr id="5138" name="Line 18"/>
          <p:cNvSpPr>
            <a:spLocks noChangeShapeType="1"/>
          </p:cNvSpPr>
          <p:nvPr/>
        </p:nvSpPr>
        <p:spPr bwMode="auto">
          <a:xfrm>
            <a:off x="6248400" y="2895600"/>
            <a:ext cx="0" cy="2590800"/>
          </a:xfrm>
          <a:prstGeom prst="line">
            <a:avLst/>
          </a:prstGeom>
          <a:noFill/>
          <a:ln w="28575">
            <a:solidFill>
              <a:srgbClr val="333333"/>
            </a:solidFill>
            <a:round/>
            <a:headEnd/>
            <a:tailEnd/>
          </a:ln>
        </p:spPr>
        <p:txBody>
          <a:bodyPr wrap="none" anchor="ctr"/>
          <a:lstStyle/>
          <a:p>
            <a:endParaRPr lang="en-US">
              <a:solidFill>
                <a:schemeClr val="accent1">
                  <a:lumMod val="75000"/>
                </a:schemeClr>
              </a:solidFill>
            </a:endParaRPr>
          </a:p>
        </p:txBody>
      </p:sp>
      <p:grpSp>
        <p:nvGrpSpPr>
          <p:cNvPr id="7" name="Group 38"/>
          <p:cNvGrpSpPr>
            <a:grpSpLocks/>
          </p:cNvGrpSpPr>
          <p:nvPr/>
        </p:nvGrpSpPr>
        <p:grpSpPr bwMode="auto">
          <a:xfrm>
            <a:off x="4543425" y="2895600"/>
            <a:ext cx="1676400" cy="2016125"/>
            <a:chOff x="2496" y="959"/>
            <a:chExt cx="1173" cy="1270"/>
          </a:xfrm>
        </p:grpSpPr>
        <p:sp>
          <p:nvSpPr>
            <p:cNvPr id="2068" name="Rectangle 39"/>
            <p:cNvSpPr>
              <a:spLocks noChangeArrowheads="1"/>
            </p:cNvSpPr>
            <p:nvPr/>
          </p:nvSpPr>
          <p:spPr bwMode="auto">
            <a:xfrm>
              <a:off x="2853" y="959"/>
              <a:ext cx="816" cy="1269"/>
            </a:xfrm>
            <a:prstGeom prst="rect">
              <a:avLst/>
            </a:prstGeom>
            <a:noFill/>
            <a:ln w="9525">
              <a:noFill/>
              <a:miter lim="800000"/>
              <a:headEnd/>
              <a:tailEnd/>
            </a:ln>
          </p:spPr>
          <p:txBody>
            <a:bodyPr>
              <a:spAutoFit/>
            </a:bodyPr>
            <a:lstStyle/>
            <a:p>
              <a:pPr algn="r"/>
              <a:r>
                <a:rPr lang="en-US" altLang="en-US" sz="1800" i="0">
                  <a:solidFill>
                    <a:schemeClr val="accent1">
                      <a:lumMod val="75000"/>
                    </a:schemeClr>
                  </a:solidFill>
                </a:rPr>
                <a:t>8%</a:t>
              </a:r>
            </a:p>
            <a:p>
              <a:pPr algn="r"/>
              <a:r>
                <a:rPr lang="en-US" altLang="en-US" sz="1800" i="0">
                  <a:solidFill>
                    <a:schemeClr val="accent1">
                      <a:lumMod val="75000"/>
                    </a:schemeClr>
                  </a:solidFill>
                </a:rPr>
                <a:t>	</a:t>
              </a:r>
            </a:p>
            <a:p>
              <a:pPr algn="r"/>
              <a:r>
                <a:rPr lang="en-US" altLang="en-US" sz="1800" i="0">
                  <a:solidFill>
                    <a:schemeClr val="accent1">
                      <a:lumMod val="75000"/>
                    </a:schemeClr>
                  </a:solidFill>
                </a:rPr>
                <a:t>$10,000</a:t>
              </a:r>
            </a:p>
            <a:p>
              <a:pPr algn="r"/>
              <a:r>
                <a:rPr lang="en-US" altLang="en-US" sz="1800" i="0">
                  <a:solidFill>
                    <a:schemeClr val="accent1">
                      <a:lumMod val="75000"/>
                    </a:schemeClr>
                  </a:solidFill>
                </a:rPr>
                <a:t>$20,000</a:t>
              </a:r>
            </a:p>
            <a:p>
              <a:pPr algn="r"/>
              <a:r>
                <a:rPr lang="en-US" altLang="en-US" sz="1800" i="0">
                  <a:solidFill>
                    <a:schemeClr val="accent1">
                      <a:lumMod val="75000"/>
                    </a:schemeClr>
                  </a:solidFill>
                </a:rPr>
                <a:t>$40,000</a:t>
              </a:r>
            </a:p>
            <a:p>
              <a:pPr algn="r"/>
              <a:r>
                <a:rPr lang="en-US" altLang="en-US" sz="1800" i="0">
                  <a:solidFill>
                    <a:schemeClr val="accent1">
                      <a:lumMod val="75000"/>
                    </a:schemeClr>
                  </a:solidFill>
                </a:rPr>
                <a:t>$80,000</a:t>
              </a:r>
            </a:p>
            <a:p>
              <a:pPr algn="r"/>
              <a:r>
                <a:rPr lang="en-US" altLang="en-US" sz="1800" i="0">
                  <a:solidFill>
                    <a:schemeClr val="accent1">
                      <a:lumMod val="75000"/>
                    </a:schemeClr>
                  </a:solidFill>
                </a:rPr>
                <a:t>$160,000</a:t>
              </a:r>
            </a:p>
          </p:txBody>
        </p:sp>
        <p:sp>
          <p:nvSpPr>
            <p:cNvPr id="2069" name="Rectangle 40"/>
            <p:cNvSpPr>
              <a:spLocks noChangeArrowheads="1"/>
            </p:cNvSpPr>
            <p:nvPr/>
          </p:nvSpPr>
          <p:spPr bwMode="auto">
            <a:xfrm>
              <a:off x="2496" y="960"/>
              <a:ext cx="432" cy="1269"/>
            </a:xfrm>
            <a:prstGeom prst="rect">
              <a:avLst/>
            </a:prstGeom>
            <a:noFill/>
            <a:ln w="9525">
              <a:noFill/>
              <a:miter lim="800000"/>
              <a:headEnd/>
              <a:tailEnd/>
            </a:ln>
          </p:spPr>
          <p:txBody>
            <a:bodyPr>
              <a:spAutoFit/>
            </a:bodyPr>
            <a:lstStyle/>
            <a:p>
              <a:r>
                <a:rPr lang="en-US" altLang="en-US" sz="1800" i="0">
                  <a:solidFill>
                    <a:schemeClr val="accent1">
                      <a:lumMod val="75000"/>
                    </a:schemeClr>
                  </a:solidFill>
                </a:rPr>
                <a:t>Age	</a:t>
              </a:r>
            </a:p>
            <a:p>
              <a:r>
                <a:rPr lang="en-US" altLang="en-US" sz="1800" i="0">
                  <a:solidFill>
                    <a:schemeClr val="accent1">
                      <a:lumMod val="75000"/>
                    </a:schemeClr>
                  </a:solidFill>
                </a:rPr>
                <a:t>29</a:t>
              </a:r>
            </a:p>
            <a:p>
              <a:r>
                <a:rPr lang="en-US" altLang="en-US" sz="1800" i="0">
                  <a:solidFill>
                    <a:schemeClr val="accent1">
                      <a:lumMod val="75000"/>
                    </a:schemeClr>
                  </a:solidFill>
                </a:rPr>
                <a:t>38</a:t>
              </a:r>
            </a:p>
            <a:p>
              <a:r>
                <a:rPr lang="en-US" altLang="en-US" sz="1800" i="0">
                  <a:solidFill>
                    <a:schemeClr val="accent1">
                      <a:lumMod val="75000"/>
                    </a:schemeClr>
                  </a:solidFill>
                </a:rPr>
                <a:t>47</a:t>
              </a:r>
            </a:p>
            <a:p>
              <a:r>
                <a:rPr lang="en-US" altLang="en-US" sz="1800" i="0">
                  <a:solidFill>
                    <a:schemeClr val="accent1">
                      <a:lumMod val="75000"/>
                    </a:schemeClr>
                  </a:solidFill>
                </a:rPr>
                <a:t>56</a:t>
              </a:r>
            </a:p>
            <a:p>
              <a:r>
                <a:rPr lang="en-US" altLang="en-US" sz="1800" i="0">
                  <a:solidFill>
                    <a:schemeClr val="accent1">
                      <a:lumMod val="75000"/>
                    </a:schemeClr>
                  </a:solidFill>
                </a:rPr>
                <a:t>65</a:t>
              </a:r>
            </a:p>
          </p:txBody>
        </p:sp>
      </p:grpSp>
      <p:graphicFrame>
        <p:nvGraphicFramePr>
          <p:cNvPr id="331776" name="Object 0"/>
          <p:cNvGraphicFramePr>
            <a:graphicFrameLocks noChangeAspect="1"/>
          </p:cNvGraphicFramePr>
          <p:nvPr/>
        </p:nvGraphicFramePr>
        <p:xfrm>
          <a:off x="1301750" y="2209800"/>
          <a:ext cx="452438" cy="549275"/>
        </p:xfrm>
        <a:graphic>
          <a:graphicData uri="http://schemas.openxmlformats.org/presentationml/2006/ole">
            <mc:AlternateContent xmlns:mc="http://schemas.openxmlformats.org/markup-compatibility/2006">
              <mc:Choice xmlns:v="urn:schemas-microsoft-com:vml" Requires="v">
                <p:oleObj name="Equation" r:id="rId3" imgW="8541720" imgH="10362600" progId="">
                  <p:embed/>
                </p:oleObj>
              </mc:Choice>
              <mc:Fallback>
                <p:oleObj name="Equation" r:id="rId3" imgW="8541720" imgH="10362600" progId="">
                  <p:embed/>
                  <p:pic>
                    <p:nvPicPr>
                      <p:cNvPr id="0"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209800"/>
                        <a:ext cx="452438"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331777" name="Object 1"/>
          <p:cNvGraphicFramePr>
            <a:graphicFrameLocks noChangeAspect="1"/>
          </p:cNvGraphicFramePr>
          <p:nvPr/>
        </p:nvGraphicFramePr>
        <p:xfrm>
          <a:off x="7212013" y="2209800"/>
          <a:ext cx="517525" cy="549275"/>
        </p:xfrm>
        <a:graphic>
          <a:graphicData uri="http://schemas.openxmlformats.org/presentationml/2006/ole">
            <mc:AlternateContent xmlns:mc="http://schemas.openxmlformats.org/markup-compatibility/2006">
              <mc:Choice xmlns:v="urn:schemas-microsoft-com:vml" Requires="v">
                <p:oleObj name="Equation" r:id="rId5" imgW="9763200" imgH="10362600" progId="">
                  <p:embed/>
                </p:oleObj>
              </mc:Choice>
              <mc:Fallback>
                <p:oleObj name="Equation" r:id="rId5" imgW="9763200" imgH="10362600" progId="">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2209800"/>
                        <a:ext cx="517525" cy="549275"/>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052" name="Object 2"/>
          <p:cNvGraphicFramePr>
            <a:graphicFrameLocks noChangeAspect="1"/>
          </p:cNvGraphicFramePr>
          <p:nvPr/>
        </p:nvGraphicFramePr>
        <p:xfrm>
          <a:off x="3227388" y="2225565"/>
          <a:ext cx="2640012" cy="560388"/>
        </p:xfrm>
        <a:graphic>
          <a:graphicData uri="http://schemas.openxmlformats.org/presentationml/2006/ole">
            <mc:AlternateContent xmlns:mc="http://schemas.openxmlformats.org/markup-compatibility/2006">
              <mc:Choice xmlns:v="urn:schemas-microsoft-com:vml" Requires="v">
                <p:oleObj name="Equation" r:id="rId7" imgW="1079500" imgH="228600" progId="">
                  <p:embed/>
                </p:oleObj>
              </mc:Choice>
              <mc:Fallback>
                <p:oleObj name="Equation" r:id="rId7" imgW="1079500" imgH="228600" progId="">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2225565"/>
                        <a:ext cx="2640012"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a:extLst>
              <a:ext uri="{FF2B5EF4-FFF2-40B4-BE49-F238E27FC236}">
                <a16:creationId xmlns:a16="http://schemas.microsoft.com/office/drawing/2014/main" id="{70EE7929-D247-4325-905C-9A53FAD178B8}"/>
              </a:ext>
            </a:extLst>
          </p:cNvPr>
          <p:cNvCxnSpPr/>
          <p:nvPr/>
        </p:nvCxnSpPr>
        <p:spPr>
          <a:xfrm>
            <a:off x="685800" y="3789040"/>
            <a:ext cx="76200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45DFA3-15FA-4B0B-80E6-B76C5E9D9F43}"/>
              </a:ext>
            </a:extLst>
          </p:cNvPr>
          <p:cNvCxnSpPr>
            <a:cxnSpLocks/>
          </p:cNvCxnSpPr>
          <p:nvPr/>
        </p:nvCxnSpPr>
        <p:spPr>
          <a:xfrm>
            <a:off x="4436903" y="4581128"/>
            <a:ext cx="391477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D4B4B9-2873-4FEC-8473-409DA5F46DB7}"/>
              </a:ext>
            </a:extLst>
          </p:cNvPr>
          <p:cNvCxnSpPr>
            <a:cxnSpLocks/>
          </p:cNvCxnSpPr>
          <p:nvPr/>
        </p:nvCxnSpPr>
        <p:spPr>
          <a:xfrm>
            <a:off x="6096000" y="5105400"/>
            <a:ext cx="225567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082DF07-5146-439F-B7C9-FC2FE7A768F6}"/>
              </a:ext>
            </a:extLst>
          </p:cNvPr>
          <p:cNvGrpSpPr/>
          <p:nvPr/>
        </p:nvGrpSpPr>
        <p:grpSpPr>
          <a:xfrm>
            <a:off x="3565332" y="1340768"/>
            <a:ext cx="2230804" cy="940053"/>
            <a:chOff x="4286250" y="1306962"/>
            <a:chExt cx="1248854" cy="940053"/>
          </a:xfrm>
        </p:grpSpPr>
        <p:cxnSp>
          <p:nvCxnSpPr>
            <p:cNvPr id="35" name="Straight Connector 34">
              <a:extLst>
                <a:ext uri="{FF2B5EF4-FFF2-40B4-BE49-F238E27FC236}">
                  <a16:creationId xmlns:a16="http://schemas.microsoft.com/office/drawing/2014/main" id="{F72E8B46-CFB5-47B0-9F03-2E1071011245}"/>
                </a:ext>
              </a:extLst>
            </p:cNvPr>
            <p:cNvCxnSpPr>
              <a:cxnSpLocks/>
            </p:cNvCxnSpPr>
            <p:nvPr/>
          </p:nvCxnSpPr>
          <p:spPr>
            <a:xfrm>
              <a:off x="5535103" y="1310911"/>
              <a:ext cx="0" cy="9361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CD5CA8-68A6-4DC8-80B5-0B8638CFFC64}"/>
                </a:ext>
              </a:extLst>
            </p:cNvPr>
            <p:cNvCxnSpPr>
              <a:cxnSpLocks/>
            </p:cNvCxnSpPr>
            <p:nvPr/>
          </p:nvCxnSpPr>
          <p:spPr>
            <a:xfrm>
              <a:off x="4286965" y="1310911"/>
              <a:ext cx="0" cy="898889"/>
            </a:xfrm>
            <a:prstGeom prst="line">
              <a:avLst/>
            </a:prstGeom>
            <a:ln w="5080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29A3-AC22-40F1-95A8-8C76AF33034A}"/>
                </a:ext>
              </a:extLst>
            </p:cNvPr>
            <p:cNvCxnSpPr>
              <a:cxnSpLocks/>
            </p:cNvCxnSpPr>
            <p:nvPr/>
          </p:nvCxnSpPr>
          <p:spPr>
            <a:xfrm flipH="1">
              <a:off x="4286250" y="1306962"/>
              <a:ext cx="124885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1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E3ED46-BDA8-4A65-6AA3-CF879F4B79BA}"/>
              </a:ext>
            </a:extLst>
          </p:cNvPr>
          <p:cNvSpPr txBox="1"/>
          <p:nvPr/>
        </p:nvSpPr>
        <p:spPr>
          <a:xfrm>
            <a:off x="827584" y="404664"/>
            <a:ext cx="7488832" cy="4216539"/>
          </a:xfrm>
          <a:prstGeom prst="rect">
            <a:avLst/>
          </a:prstGeom>
          <a:noFill/>
        </p:spPr>
        <p:txBody>
          <a:bodyPr wrap="square">
            <a:spAutoFit/>
          </a:bodyPr>
          <a:lstStyle/>
          <a:p>
            <a:pPr algn="l"/>
            <a:r>
              <a:rPr lang="en-US" sz="3600" b="1" i="0" u="none" strike="noStrike" baseline="0" dirty="0"/>
              <a:t>“The Rule of 72”:</a:t>
            </a:r>
          </a:p>
          <a:p>
            <a:pPr algn="l"/>
            <a:r>
              <a:rPr lang="en-US" sz="1800" b="0" i="0" u="none" strike="noStrike" baseline="0" dirty="0"/>
              <a:t> </a:t>
            </a:r>
            <a:r>
              <a:rPr lang="en-US" sz="2800" b="1" i="0" u="none" strike="noStrike" baseline="0" dirty="0"/>
              <a:t>Simply assume a reasonable rate of return for planning purposes (between 7 percent and 9 percent over a multidecade time period) and divide 72 by that rate. This calculates the period of time it would take for your money to double.</a:t>
            </a:r>
          </a:p>
          <a:p>
            <a:pPr algn="l"/>
            <a:endParaRPr lang="en-US" sz="2800" b="1" dirty="0"/>
          </a:p>
          <a:p>
            <a:pPr algn="l"/>
            <a:endParaRPr lang="en-US" sz="2800" b="1" dirty="0"/>
          </a:p>
          <a:p>
            <a:pPr algn="l"/>
            <a:r>
              <a:rPr lang="en-US" sz="1800" b="0" i="0" u="none" strike="noStrike" baseline="0" dirty="0">
                <a:latin typeface="AGaramondPro-Regular"/>
              </a:rPr>
              <a:t>Note: The Rule of 72 is an approximation. The equation is 2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(1 </a:t>
            </a:r>
            <a:r>
              <a:rPr lang="en-US" sz="1800" b="0" i="0" u="none" strike="noStrike" baseline="0" dirty="0">
                <a:latin typeface="STIXMath-Regular"/>
              </a:rPr>
              <a:t>+ </a:t>
            </a:r>
            <a:r>
              <a:rPr lang="en-US" sz="1800" b="0" i="0" u="none" strike="noStrike" baseline="0" dirty="0">
                <a:latin typeface="AGaramondPro-Regular"/>
              </a:rPr>
              <a:t>Rate of Return)</a:t>
            </a:r>
            <a:r>
              <a:rPr lang="en-US" sz="1800" b="0" i="0" u="none" strike="noStrike" baseline="30000" dirty="0">
                <a:latin typeface="AGaramondPro-Regular"/>
              </a:rPr>
              <a:t>Y</a:t>
            </a:r>
            <a:r>
              <a:rPr lang="en-US" sz="1800" b="0" i="0" u="none" strike="noStrike" baseline="0" dirty="0">
                <a:latin typeface="AGaramondPro-Regular"/>
              </a:rPr>
              <a:t>, where Y is the time to double.</a:t>
            </a:r>
            <a:endParaRPr lang="en-US" sz="2800" b="1" dirty="0"/>
          </a:p>
        </p:txBody>
      </p:sp>
    </p:spTree>
    <p:extLst>
      <p:ext uri="{BB962C8B-B14F-4D97-AF65-F5344CB8AC3E}">
        <p14:creationId xmlns:p14="http://schemas.microsoft.com/office/powerpoint/2010/main" val="2293207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10AB2D-B7DB-66B1-8817-0D0CA9AC9380}"/>
              </a:ext>
            </a:extLst>
          </p:cNvPr>
          <p:cNvPicPr>
            <a:picLocks noChangeAspect="1"/>
          </p:cNvPicPr>
          <p:nvPr/>
        </p:nvPicPr>
        <p:blipFill>
          <a:blip r:embed="rId2"/>
          <a:stretch>
            <a:fillRect/>
          </a:stretch>
        </p:blipFill>
        <p:spPr>
          <a:xfrm>
            <a:off x="1458684" y="1267487"/>
            <a:ext cx="6226629" cy="4307305"/>
          </a:xfrm>
          <a:prstGeom prst="rect">
            <a:avLst/>
          </a:prstGeom>
        </p:spPr>
      </p:pic>
      <p:sp>
        <p:nvSpPr>
          <p:cNvPr id="6" name="TextBox 5">
            <a:extLst>
              <a:ext uri="{FF2B5EF4-FFF2-40B4-BE49-F238E27FC236}">
                <a16:creationId xmlns:a16="http://schemas.microsoft.com/office/drawing/2014/main" id="{90F803BF-5B49-B755-FA3B-4A9875B1A013}"/>
              </a:ext>
            </a:extLst>
          </p:cNvPr>
          <p:cNvSpPr txBox="1"/>
          <p:nvPr/>
        </p:nvSpPr>
        <p:spPr>
          <a:xfrm>
            <a:off x="2391530" y="5401905"/>
            <a:ext cx="2180469" cy="276999"/>
          </a:xfrm>
          <a:prstGeom prst="rect">
            <a:avLst/>
          </a:prstGeom>
          <a:noFill/>
        </p:spPr>
        <p:txBody>
          <a:bodyPr wrap="none" rtlCol="0">
            <a:spAutoFit/>
          </a:bodyPr>
          <a:lstStyle/>
          <a:p>
            <a:r>
              <a:rPr lang="en-US" sz="1200" b="1" dirty="0"/>
              <a:t>Cumulative Compound Interest</a:t>
            </a:r>
          </a:p>
        </p:txBody>
      </p:sp>
      <p:sp>
        <p:nvSpPr>
          <p:cNvPr id="7" name="TextBox 6">
            <a:extLst>
              <a:ext uri="{FF2B5EF4-FFF2-40B4-BE49-F238E27FC236}">
                <a16:creationId xmlns:a16="http://schemas.microsoft.com/office/drawing/2014/main" id="{F0D3B0D6-8D12-E26B-D7BA-CEF5030ED822}"/>
              </a:ext>
            </a:extLst>
          </p:cNvPr>
          <p:cNvSpPr txBox="1"/>
          <p:nvPr/>
        </p:nvSpPr>
        <p:spPr>
          <a:xfrm>
            <a:off x="5038422" y="5401904"/>
            <a:ext cx="1308050" cy="276999"/>
          </a:xfrm>
          <a:prstGeom prst="rect">
            <a:avLst/>
          </a:prstGeom>
          <a:noFill/>
        </p:spPr>
        <p:txBody>
          <a:bodyPr wrap="none" rtlCol="0">
            <a:spAutoFit/>
          </a:bodyPr>
          <a:lstStyle/>
          <a:p>
            <a:r>
              <a:rPr lang="en-US" sz="1200" b="1" dirty="0"/>
              <a:t>Initial Investment</a:t>
            </a:r>
          </a:p>
        </p:txBody>
      </p:sp>
      <p:sp>
        <p:nvSpPr>
          <p:cNvPr id="8" name="TextBox 7">
            <a:extLst>
              <a:ext uri="{FF2B5EF4-FFF2-40B4-BE49-F238E27FC236}">
                <a16:creationId xmlns:a16="http://schemas.microsoft.com/office/drawing/2014/main" id="{F0B7907D-1B09-AC8D-7533-1A9DD94BF551}"/>
              </a:ext>
            </a:extLst>
          </p:cNvPr>
          <p:cNvSpPr txBox="1"/>
          <p:nvPr/>
        </p:nvSpPr>
        <p:spPr>
          <a:xfrm>
            <a:off x="775988" y="3573016"/>
            <a:ext cx="696024" cy="276999"/>
          </a:xfrm>
          <a:prstGeom prst="rect">
            <a:avLst/>
          </a:prstGeom>
          <a:noFill/>
        </p:spPr>
        <p:txBody>
          <a:bodyPr wrap="none" rtlCol="0">
            <a:spAutoFit/>
          </a:bodyPr>
          <a:lstStyle/>
          <a:p>
            <a:r>
              <a:rPr lang="en-US" sz="1200" b="1" dirty="0"/>
              <a:t>$10,000</a:t>
            </a:r>
          </a:p>
        </p:txBody>
      </p:sp>
      <p:sp>
        <p:nvSpPr>
          <p:cNvPr id="9" name="TextBox 8">
            <a:extLst>
              <a:ext uri="{FF2B5EF4-FFF2-40B4-BE49-F238E27FC236}">
                <a16:creationId xmlns:a16="http://schemas.microsoft.com/office/drawing/2014/main" id="{16041F1E-EA07-06F6-A29D-EBCD978C106C}"/>
              </a:ext>
            </a:extLst>
          </p:cNvPr>
          <p:cNvSpPr txBox="1"/>
          <p:nvPr/>
        </p:nvSpPr>
        <p:spPr>
          <a:xfrm>
            <a:off x="775988" y="2780928"/>
            <a:ext cx="696024" cy="276999"/>
          </a:xfrm>
          <a:prstGeom prst="rect">
            <a:avLst/>
          </a:prstGeom>
          <a:noFill/>
        </p:spPr>
        <p:txBody>
          <a:bodyPr wrap="none" rtlCol="0">
            <a:spAutoFit/>
          </a:bodyPr>
          <a:lstStyle/>
          <a:p>
            <a:r>
              <a:rPr lang="en-US" sz="1200" b="1" dirty="0"/>
              <a:t>$20,000</a:t>
            </a:r>
          </a:p>
        </p:txBody>
      </p:sp>
      <p:sp>
        <p:nvSpPr>
          <p:cNvPr id="10" name="TextBox 9">
            <a:extLst>
              <a:ext uri="{FF2B5EF4-FFF2-40B4-BE49-F238E27FC236}">
                <a16:creationId xmlns:a16="http://schemas.microsoft.com/office/drawing/2014/main" id="{462DC4EF-D462-79EA-CAB0-8B2F37569A15}"/>
              </a:ext>
            </a:extLst>
          </p:cNvPr>
          <p:cNvSpPr txBox="1"/>
          <p:nvPr/>
        </p:nvSpPr>
        <p:spPr>
          <a:xfrm>
            <a:off x="775988" y="1988840"/>
            <a:ext cx="696024" cy="276999"/>
          </a:xfrm>
          <a:prstGeom prst="rect">
            <a:avLst/>
          </a:prstGeom>
          <a:noFill/>
        </p:spPr>
        <p:txBody>
          <a:bodyPr wrap="none" rtlCol="0">
            <a:spAutoFit/>
          </a:bodyPr>
          <a:lstStyle/>
          <a:p>
            <a:r>
              <a:rPr lang="en-US" sz="1200" b="1" dirty="0"/>
              <a:t>$30,000</a:t>
            </a:r>
          </a:p>
        </p:txBody>
      </p:sp>
      <p:sp>
        <p:nvSpPr>
          <p:cNvPr id="11" name="TextBox 10">
            <a:extLst>
              <a:ext uri="{FF2B5EF4-FFF2-40B4-BE49-F238E27FC236}">
                <a16:creationId xmlns:a16="http://schemas.microsoft.com/office/drawing/2014/main" id="{8999E0ED-28AC-B8EC-880D-1E303F21D4B2}"/>
              </a:ext>
            </a:extLst>
          </p:cNvPr>
          <p:cNvSpPr txBox="1"/>
          <p:nvPr/>
        </p:nvSpPr>
        <p:spPr>
          <a:xfrm>
            <a:off x="762661" y="1179095"/>
            <a:ext cx="696024" cy="276999"/>
          </a:xfrm>
          <a:prstGeom prst="rect">
            <a:avLst/>
          </a:prstGeom>
          <a:noFill/>
        </p:spPr>
        <p:txBody>
          <a:bodyPr wrap="none" rtlCol="0">
            <a:spAutoFit/>
          </a:bodyPr>
          <a:lstStyle/>
          <a:p>
            <a:r>
              <a:rPr lang="en-US" sz="1200" b="1" dirty="0"/>
              <a:t>$40,000</a:t>
            </a:r>
          </a:p>
        </p:txBody>
      </p:sp>
      <p:sp>
        <p:nvSpPr>
          <p:cNvPr id="13" name="TextBox 12">
            <a:extLst>
              <a:ext uri="{FF2B5EF4-FFF2-40B4-BE49-F238E27FC236}">
                <a16:creationId xmlns:a16="http://schemas.microsoft.com/office/drawing/2014/main" id="{2E5D9F3E-CEC0-6D19-2CF8-82654D9FAC42}"/>
              </a:ext>
            </a:extLst>
          </p:cNvPr>
          <p:cNvSpPr txBox="1"/>
          <p:nvPr/>
        </p:nvSpPr>
        <p:spPr>
          <a:xfrm>
            <a:off x="762661" y="6171125"/>
            <a:ext cx="7307818" cy="523220"/>
          </a:xfrm>
          <a:prstGeom prst="rect">
            <a:avLst/>
          </a:prstGeom>
          <a:noFill/>
        </p:spPr>
        <p:txBody>
          <a:bodyPr wrap="square">
            <a:spAutoFit/>
          </a:bodyPr>
          <a:lstStyle/>
          <a:p>
            <a:pPr algn="ctr"/>
            <a:r>
              <a:rPr lang="en-US" sz="1400" b="1" i="0" u="none" strike="noStrike" baseline="0" dirty="0"/>
              <a:t>GROWTH OF $10,000 INVESTMENT WITH AN 8 PERCENT RETURN: IN I T I A L INVESTMENT VERSUS CUMULATI V E COMPOUND I NTEREST</a:t>
            </a:r>
            <a:endParaRPr lang="en-US" sz="1400" b="1" dirty="0"/>
          </a:p>
        </p:txBody>
      </p:sp>
      <p:sp>
        <p:nvSpPr>
          <p:cNvPr id="14" name="TextBox 13">
            <a:extLst>
              <a:ext uri="{FF2B5EF4-FFF2-40B4-BE49-F238E27FC236}">
                <a16:creationId xmlns:a16="http://schemas.microsoft.com/office/drawing/2014/main" id="{0A517BB4-E2C8-8BEB-5039-CE5D6DE2B256}"/>
              </a:ext>
            </a:extLst>
          </p:cNvPr>
          <p:cNvSpPr txBox="1"/>
          <p:nvPr/>
        </p:nvSpPr>
        <p:spPr>
          <a:xfrm>
            <a:off x="1472012" y="4689670"/>
            <a:ext cx="6226629" cy="461665"/>
          </a:xfrm>
          <a:prstGeom prst="rect">
            <a:avLst/>
          </a:prstGeom>
          <a:noFill/>
        </p:spPr>
        <p:txBody>
          <a:bodyPr wrap="square" rtlCol="0">
            <a:spAutoFit/>
          </a:bodyPr>
          <a:lstStyle/>
          <a:p>
            <a:pPr marL="228600" indent="-228600">
              <a:buAutoNum type="arabicPlain"/>
            </a:pPr>
            <a:r>
              <a:rPr lang="en-US" sz="1200" b="1" dirty="0"/>
              <a:t>2       3       4       5       6      7       8       9       10       11       12      13      14      15      16      17      18</a:t>
            </a:r>
          </a:p>
          <a:p>
            <a:pPr algn="ctr"/>
            <a:r>
              <a:rPr lang="en-US" sz="1200" b="1" dirty="0"/>
              <a:t>Years</a:t>
            </a:r>
          </a:p>
        </p:txBody>
      </p:sp>
    </p:spTree>
    <p:extLst>
      <p:ext uri="{BB962C8B-B14F-4D97-AF65-F5344CB8AC3E}">
        <p14:creationId xmlns:p14="http://schemas.microsoft.com/office/powerpoint/2010/main" val="4082252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F4C48D-76D0-79A4-5377-4018252D4BEF}"/>
              </a:ext>
            </a:extLst>
          </p:cNvPr>
          <p:cNvSpPr txBox="1"/>
          <p:nvPr/>
        </p:nvSpPr>
        <p:spPr>
          <a:xfrm>
            <a:off x="935596" y="1772816"/>
            <a:ext cx="7272808" cy="2431435"/>
          </a:xfrm>
          <a:prstGeom prst="rect">
            <a:avLst/>
          </a:prstGeom>
          <a:noFill/>
        </p:spPr>
        <p:txBody>
          <a:bodyPr wrap="square">
            <a:spAutoFit/>
          </a:bodyPr>
          <a:lstStyle/>
          <a:p>
            <a:pPr algn="l"/>
            <a:r>
              <a:rPr lang="en-US" sz="2400" b="1" i="0" u="none" strike="noStrike" baseline="0" dirty="0"/>
              <a:t>Warren Buffett says, “Life is like a snowball. The important thing is finding wet snow and a long hill”:</a:t>
            </a:r>
          </a:p>
          <a:p>
            <a:pPr algn="l"/>
            <a:endParaRPr lang="en-US" sz="2400" b="1" i="0" u="none" strike="noStrike" baseline="0" dirty="0"/>
          </a:p>
          <a:p>
            <a:pPr marL="285750" indent="-285750" algn="l">
              <a:buFont typeface="Wingdings" panose="05000000000000000000" pitchFamily="2" charset="2"/>
              <a:buChar char="v"/>
            </a:pPr>
            <a:r>
              <a:rPr lang="en-US" sz="2000" b="1" i="0" u="none" strike="noStrike" baseline="0" dirty="0"/>
              <a:t>The wet snow is the interest you reinvest to pick up even more interest as you roll along. </a:t>
            </a:r>
          </a:p>
          <a:p>
            <a:pPr marL="285750" indent="-285750" algn="l">
              <a:buFont typeface="Wingdings" panose="05000000000000000000" pitchFamily="2" charset="2"/>
              <a:buChar char="v"/>
            </a:pPr>
            <a:r>
              <a:rPr lang="en-US" sz="2000" b="1" i="0" u="none" strike="noStrike" baseline="0" dirty="0"/>
              <a:t>The long hill is the multiple decades you give yourself if you start saving early.</a:t>
            </a:r>
            <a:endParaRPr lang="en-US" sz="2000" b="1" dirty="0"/>
          </a:p>
        </p:txBody>
      </p:sp>
    </p:spTree>
    <p:extLst>
      <p:ext uri="{BB962C8B-B14F-4D97-AF65-F5344CB8AC3E}">
        <p14:creationId xmlns:p14="http://schemas.microsoft.com/office/powerpoint/2010/main" val="3329005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3DE43-109A-26CA-E7CA-91F9A51AA5C9}"/>
              </a:ext>
            </a:extLst>
          </p:cNvPr>
          <p:cNvSpPr>
            <a:spLocks noGrp="1"/>
          </p:cNvSpPr>
          <p:nvPr>
            <p:ph idx="1"/>
          </p:nvPr>
        </p:nvSpPr>
        <p:spPr>
          <a:xfrm>
            <a:off x="457200" y="980728"/>
            <a:ext cx="8229600" cy="4525963"/>
          </a:xfrm>
        </p:spPr>
        <p:txBody>
          <a:bodyPr>
            <a:normAutofit/>
          </a:bodyPr>
          <a:lstStyle/>
          <a:p>
            <a:pPr algn="l"/>
            <a:endParaRPr lang="en-US" sz="1800" b="0" i="0" u="none" strike="noStrike" baseline="0" dirty="0">
              <a:solidFill>
                <a:srgbClr val="000000"/>
              </a:solidFill>
              <a:latin typeface="Compatil Fact LT Pro"/>
            </a:endParaRPr>
          </a:p>
          <a:p>
            <a:r>
              <a:rPr lang="en-US" b="0" i="0" u="none" strike="noStrike" baseline="0" dirty="0">
                <a:solidFill>
                  <a:srgbClr val="000000"/>
                </a:solidFill>
                <a:latin typeface="Compatil Fact LT Pro"/>
              </a:rPr>
              <a:t> </a:t>
            </a:r>
            <a:r>
              <a:rPr lang="en-US" b="1" i="0" u="none" strike="noStrike" baseline="0" dirty="0">
                <a:solidFill>
                  <a:srgbClr val="000000"/>
                </a:solidFill>
                <a:latin typeface="Compatil Fact LT Pro"/>
              </a:rPr>
              <a:t>The formula for compound interes</a:t>
            </a:r>
            <a:r>
              <a:rPr lang="en-US" b="1" i="0" u="none" strike="noStrike" dirty="0">
                <a:solidFill>
                  <a:srgbClr val="000000"/>
                </a:solidFill>
                <a:latin typeface="Compatil Fact LT Pro"/>
              </a:rPr>
              <a:t>t</a:t>
            </a:r>
            <a:r>
              <a:rPr lang="en-US" b="1" i="0" u="none" strike="noStrike" baseline="0" dirty="0">
                <a:solidFill>
                  <a:srgbClr val="000000"/>
                </a:solidFill>
                <a:latin typeface="Compatil Fact LT Pro"/>
              </a:rPr>
              <a:t> is:</a:t>
            </a:r>
          </a:p>
          <a:p>
            <a:pPr marL="0" indent="0">
              <a:buNone/>
            </a:pPr>
            <a:r>
              <a:rPr lang="en-US" b="1" dirty="0">
                <a:solidFill>
                  <a:srgbClr val="000000"/>
                </a:solidFill>
                <a:latin typeface="Compatil Fact LT Pro"/>
              </a:rPr>
              <a:t>	A = P (1 + r/n)</a:t>
            </a:r>
            <a:r>
              <a:rPr lang="en-US" b="1" i="0" u="none" strike="noStrike" baseline="30000" dirty="0">
                <a:solidFill>
                  <a:srgbClr val="000000"/>
                </a:solidFill>
                <a:latin typeface="Compatil Fact LT Pro"/>
              </a:rPr>
              <a:t> </a:t>
            </a:r>
            <a:r>
              <a:rPr lang="en-US" b="1" i="0" u="none" strike="noStrike" baseline="30000" dirty="0" err="1">
                <a:solidFill>
                  <a:srgbClr val="000000"/>
                </a:solidFill>
                <a:latin typeface="Compatil Fact LT Pro"/>
              </a:rPr>
              <a:t>nt</a:t>
            </a:r>
            <a:endParaRPr lang="en-US" b="0" i="0" u="none" strike="noStrike" baseline="0" dirty="0">
              <a:solidFill>
                <a:srgbClr val="000000"/>
              </a:solidFill>
              <a:latin typeface="Compatil Fact LT Pro"/>
            </a:endParaRPr>
          </a:p>
          <a:p>
            <a:pPr marL="0" indent="0">
              <a:buNone/>
            </a:pPr>
            <a:r>
              <a:rPr lang="en-US" dirty="0">
                <a:solidFill>
                  <a:srgbClr val="000000"/>
                </a:solidFill>
                <a:latin typeface="Compatil Fact LT Pro"/>
              </a:rPr>
              <a:t>	</a:t>
            </a:r>
            <a:r>
              <a:rPr lang="en-US" b="1" i="0" u="none" strike="noStrike" baseline="0" dirty="0">
                <a:solidFill>
                  <a:srgbClr val="000000"/>
                </a:solidFill>
                <a:latin typeface="Compatil Fact LT Pro"/>
              </a:rPr>
              <a:t>Where: </a:t>
            </a:r>
            <a:endParaRPr lang="en-US" b="0" i="0" u="none" strike="noStrike" baseline="0" dirty="0">
              <a:solidFill>
                <a:srgbClr val="000000"/>
              </a:solidFill>
              <a:latin typeface="Compatil Fact LT Pro"/>
            </a:endParaRPr>
          </a:p>
          <a:p>
            <a:pPr marL="0" indent="0">
              <a:buNone/>
            </a:pPr>
            <a:r>
              <a:rPr lang="en-US" sz="1800" b="1" i="0" u="none" strike="noStrike" baseline="0" dirty="0">
                <a:solidFill>
                  <a:srgbClr val="000000"/>
                </a:solidFill>
                <a:latin typeface="Compatil Fact LT Pro"/>
              </a:rPr>
              <a:t>	A = the future value of the investment/loan, including interest</a:t>
            </a:r>
          </a:p>
          <a:p>
            <a:pPr marL="0" indent="0">
              <a:buNone/>
            </a:pPr>
            <a:r>
              <a:rPr lang="en-US" sz="1800" b="1" i="0" u="none" strike="noStrike" baseline="0" dirty="0">
                <a:solidFill>
                  <a:srgbClr val="000000"/>
                </a:solidFill>
                <a:latin typeface="Compatil Fact LT Pro"/>
              </a:rPr>
              <a:t>	P = the principal investment amount (the initial deposit or loan amount)</a:t>
            </a:r>
          </a:p>
          <a:p>
            <a:pPr marL="0" indent="0">
              <a:buNone/>
            </a:pPr>
            <a:r>
              <a:rPr lang="en-US" sz="1800" b="1" i="0" u="none" strike="noStrike" baseline="0" dirty="0">
                <a:solidFill>
                  <a:srgbClr val="000000"/>
                </a:solidFill>
                <a:latin typeface="Compatil Fact LT Pro"/>
              </a:rPr>
              <a:t>	r = the annual interest rate or return</a:t>
            </a:r>
          </a:p>
          <a:p>
            <a:pPr marL="0" indent="0">
              <a:buNone/>
            </a:pPr>
            <a:r>
              <a:rPr lang="en-US" sz="1800" b="1" i="0" u="none" strike="noStrike" baseline="0" dirty="0">
                <a:solidFill>
                  <a:srgbClr val="000000"/>
                </a:solidFill>
                <a:latin typeface="Compatil Fact LT Pro"/>
              </a:rPr>
              <a:t>	n = the number of times that interest is compounded per unit t</a:t>
            </a:r>
          </a:p>
          <a:p>
            <a:pPr marL="0" indent="0">
              <a:buNone/>
            </a:pPr>
            <a:r>
              <a:rPr lang="en-US" sz="1800" b="1" i="0" u="none" strike="noStrike" baseline="0" dirty="0">
                <a:solidFill>
                  <a:srgbClr val="000000"/>
                </a:solidFill>
                <a:latin typeface="Compatil Fact LT Pro"/>
              </a:rPr>
              <a:t>	t = the time the money is invested or borrowed for</a:t>
            </a:r>
            <a:endParaRPr lang="en-US" sz="1800" b="1" dirty="0"/>
          </a:p>
        </p:txBody>
      </p:sp>
    </p:spTree>
    <p:extLst>
      <p:ext uri="{BB962C8B-B14F-4D97-AF65-F5344CB8AC3E}">
        <p14:creationId xmlns:p14="http://schemas.microsoft.com/office/powerpoint/2010/main" val="1141892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a:bodyPr>
          <a:lstStyle/>
          <a:p>
            <a:pPr>
              <a:buFont typeface="Wingdings" panose="05000000000000000000" pitchFamily="2" charset="2"/>
              <a:buChar char="v"/>
            </a:pPr>
            <a:r>
              <a:rPr lang="en-US" sz="2200" dirty="0"/>
              <a:t>T, when to invest matters.</a:t>
            </a:r>
          </a:p>
          <a:p>
            <a:pPr>
              <a:buFont typeface="Wingdings" panose="05000000000000000000" pitchFamily="2" charset="2"/>
              <a:buChar char="v"/>
            </a:pPr>
            <a:r>
              <a:rPr lang="en-US" sz="2200" dirty="0"/>
              <a:t>P, the amount of initial investment matters.</a:t>
            </a:r>
          </a:p>
          <a:p>
            <a:pPr>
              <a:buFont typeface="Wingdings" panose="05000000000000000000" pitchFamily="2" charset="2"/>
              <a:buChar char="v"/>
            </a:pPr>
            <a:r>
              <a:rPr lang="en-US" sz="2200" dirty="0"/>
              <a:t>R, the interest or return rate matters.</a:t>
            </a:r>
          </a:p>
          <a:p>
            <a:pPr>
              <a:buFont typeface="Wingdings" panose="05000000000000000000" pitchFamily="2" charset="2"/>
              <a:buChar char="v"/>
            </a:pPr>
            <a:endParaRPr lang="en-US" sz="2200" dirty="0"/>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34065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9A2B9-542C-4FBF-BCA1-FF7631B925B1}"/>
              </a:ext>
            </a:extLst>
          </p:cNvPr>
          <p:cNvSpPr>
            <a:spLocks noGrp="1"/>
          </p:cNvSpPr>
          <p:nvPr>
            <p:ph type="title"/>
          </p:nvPr>
        </p:nvSpPr>
        <p:spPr>
          <a:xfrm>
            <a:off x="3429000" y="601744"/>
            <a:ext cx="5086350" cy="1338696"/>
          </a:xfrm>
        </p:spPr>
        <p:txBody>
          <a:bodyPr>
            <a:normAutofit/>
          </a:bodyPr>
          <a:lstStyle/>
          <a:p>
            <a:pPr>
              <a:lnSpc>
                <a:spcPct val="90000"/>
              </a:lnSpc>
            </a:pPr>
            <a:r>
              <a:rPr lang="en-US" dirty="0"/>
              <a:t>Compounding Summary</a:t>
            </a:r>
            <a:endParaRPr lang="en-US"/>
          </a:p>
        </p:txBody>
      </p:sp>
      <p:sp>
        <p:nvSpPr>
          <p:cNvPr id="3" name="内容占位符 2">
            <a:extLst>
              <a:ext uri="{FF2B5EF4-FFF2-40B4-BE49-F238E27FC236}">
                <a16:creationId xmlns:a16="http://schemas.microsoft.com/office/drawing/2014/main" id="{951A642F-7859-4430-B4D3-59A0EABD2DC9}"/>
              </a:ext>
            </a:extLst>
          </p:cNvPr>
          <p:cNvSpPr>
            <a:spLocks noGrp="1"/>
          </p:cNvSpPr>
          <p:nvPr>
            <p:ph idx="1"/>
          </p:nvPr>
        </p:nvSpPr>
        <p:spPr>
          <a:xfrm>
            <a:off x="2816069" y="2636912"/>
            <a:ext cx="6004403" cy="3816424"/>
          </a:xfrm>
        </p:spPr>
        <p:txBody>
          <a:bodyPr anchor="t">
            <a:normAutofit lnSpcReduction="10000"/>
          </a:bodyPr>
          <a:lstStyle/>
          <a:p>
            <a:pPr>
              <a:buFont typeface="Wingdings" panose="05000000000000000000" pitchFamily="2" charset="2"/>
              <a:buChar char="v"/>
            </a:pPr>
            <a:r>
              <a:rPr lang="en-US" sz="2200" dirty="0"/>
              <a:t>It could be your BEST friend (wealth/business)</a:t>
            </a:r>
          </a:p>
          <a:p>
            <a:pPr>
              <a:buFont typeface="Wingdings" panose="05000000000000000000" pitchFamily="2" charset="2"/>
              <a:buChar char="v"/>
            </a:pPr>
            <a:r>
              <a:rPr lang="en-US" sz="2200" dirty="0"/>
              <a:t>It could be your WORST enemy (tax/COVID)</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Compounding Power comes at late stage</a:t>
            </a:r>
          </a:p>
          <a:p>
            <a:pPr>
              <a:buFont typeface="Wingdings" panose="05000000000000000000" pitchFamily="2" charset="2"/>
              <a:buChar char="v"/>
            </a:pPr>
            <a:r>
              <a:rPr lang="en-US" sz="2200" dirty="0"/>
              <a:t>How to manage life/study/investment?</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Understand its power and make use of it</a:t>
            </a:r>
          </a:p>
          <a:p>
            <a:pPr>
              <a:buFont typeface="Wingdings" panose="05000000000000000000" pitchFamily="2" charset="2"/>
              <a:buChar char="v"/>
            </a:pPr>
            <a:r>
              <a:rPr lang="en-US" sz="2200" dirty="0"/>
              <a:t>Success is not far away</a:t>
            </a:r>
          </a:p>
          <a:p>
            <a:endParaRPr lang="en-US" sz="2200" dirty="0"/>
          </a:p>
        </p:txBody>
      </p:sp>
      <p:pic>
        <p:nvPicPr>
          <p:cNvPr id="5" name="Picture 4" descr="Light bulb on yellow background with sketched light beams and cord">
            <a:extLst>
              <a:ext uri="{FF2B5EF4-FFF2-40B4-BE49-F238E27FC236}">
                <a16:creationId xmlns:a16="http://schemas.microsoft.com/office/drawing/2014/main" id="{8155D4BA-9F8C-3896-4BED-6254087BA8FF}"/>
              </a:ext>
            </a:extLst>
          </p:cNvPr>
          <p:cNvPicPr>
            <a:picLocks noChangeAspect="1"/>
          </p:cNvPicPr>
          <p:nvPr/>
        </p:nvPicPr>
        <p:blipFill rotWithShape="1">
          <a:blip r:embed="rId2"/>
          <a:srcRect l="59502" r="1524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180935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07413-E671-F6DE-D9E5-7444D1AB952D}"/>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52BFBAF1-D3E5-C5CE-AB83-A4D6DB3D7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 y="2043112"/>
            <a:ext cx="9129713" cy="3957638"/>
          </a:xfrm>
          <a:prstGeom prst="rect">
            <a:avLst/>
          </a:prstGeom>
        </p:spPr>
      </p:pic>
    </p:spTree>
    <p:extLst>
      <p:ext uri="{BB962C8B-B14F-4D97-AF65-F5344CB8AC3E}">
        <p14:creationId xmlns:p14="http://schemas.microsoft.com/office/powerpoint/2010/main" val="2487023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D4A733-E4EF-80AE-73B8-DE7B159D270A}"/>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999BB3F2-4973-CE40-E645-ED360DBFE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0262"/>
            <a:ext cx="9144000" cy="3900488"/>
          </a:xfrm>
          <a:prstGeom prst="rect">
            <a:avLst/>
          </a:prstGeom>
        </p:spPr>
      </p:pic>
    </p:spTree>
    <p:extLst>
      <p:ext uri="{BB962C8B-B14F-4D97-AF65-F5344CB8AC3E}">
        <p14:creationId xmlns:p14="http://schemas.microsoft.com/office/powerpoint/2010/main" val="306533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18770-8070-5CDB-4ABE-2EABEFB9FC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分散</a:t>
            </a:r>
            <a:endParaRPr lang="en-US" sz="2700" b="1" u="sng" dirty="0"/>
          </a:p>
        </p:txBody>
      </p:sp>
      <p:pic>
        <p:nvPicPr>
          <p:cNvPr id="6" name="Picture 5">
            <a:extLst>
              <a:ext uri="{FF2B5EF4-FFF2-40B4-BE49-F238E27FC236}">
                <a16:creationId xmlns:a16="http://schemas.microsoft.com/office/drawing/2014/main" id="{74DA5777-8523-6F2F-7B87-244D0F4B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Tree>
    <p:extLst>
      <p:ext uri="{BB962C8B-B14F-4D97-AF65-F5344CB8AC3E}">
        <p14:creationId xmlns:p14="http://schemas.microsoft.com/office/powerpoint/2010/main" val="304766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25107-7594-BFE5-C6A1-CF228C6B8F1D}"/>
              </a:ext>
            </a:extLst>
          </p:cNvPr>
          <p:cNvSpPr txBox="1"/>
          <p:nvPr/>
        </p:nvSpPr>
        <p:spPr>
          <a:xfrm>
            <a:off x="683568" y="1628800"/>
            <a:ext cx="7560840" cy="3293209"/>
          </a:xfrm>
          <a:prstGeom prst="rect">
            <a:avLst/>
          </a:prstGeom>
          <a:noFill/>
        </p:spPr>
        <p:txBody>
          <a:bodyPr wrap="square" rtlCol="0">
            <a:spAutoFit/>
          </a:bodyPr>
          <a:lstStyle/>
          <a:p>
            <a:r>
              <a:rPr lang="en-US" sz="3200" b="1" dirty="0"/>
              <a:t>Interest Problems are word problems that use formula for calculating Interests as well as future values:</a:t>
            </a:r>
          </a:p>
          <a:p>
            <a:pPr marL="285750" indent="-285750">
              <a:buFont typeface="Wingdings" panose="05000000000000000000" pitchFamily="2" charset="2"/>
              <a:buChar char="v"/>
            </a:pPr>
            <a:r>
              <a:rPr lang="en-US" sz="2800" b="1" dirty="0"/>
              <a:t>Simple Interest and future value</a:t>
            </a:r>
          </a:p>
          <a:p>
            <a:pPr marL="285750" indent="-285750">
              <a:buFont typeface="Wingdings" panose="05000000000000000000" pitchFamily="2" charset="2"/>
              <a:buChar char="v"/>
            </a:pPr>
            <a:r>
              <a:rPr lang="en-US" sz="2800" b="1" dirty="0"/>
              <a:t>Compound Interest and future value</a:t>
            </a:r>
          </a:p>
          <a:p>
            <a:pPr marL="285750" indent="-285750">
              <a:buFont typeface="Wingdings" panose="05000000000000000000" pitchFamily="2" charset="2"/>
              <a:buChar char="v"/>
            </a:pPr>
            <a:r>
              <a:rPr lang="en-US" sz="2800" b="1" dirty="0"/>
              <a:t>Continuously Compounded Interest and future value</a:t>
            </a:r>
          </a:p>
        </p:txBody>
      </p:sp>
      <p:sp>
        <p:nvSpPr>
          <p:cNvPr id="2" name="TextBox 1">
            <a:extLst>
              <a:ext uri="{FF2B5EF4-FFF2-40B4-BE49-F238E27FC236}">
                <a16:creationId xmlns:a16="http://schemas.microsoft.com/office/drawing/2014/main" id="{9FC289C9-7C23-57DF-A05C-6F2F93465C71}"/>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早投 赶早不赶晚</a:t>
            </a:r>
            <a:endParaRPr lang="en-US" sz="2700" b="1" u="sng" dirty="0"/>
          </a:p>
        </p:txBody>
      </p:sp>
    </p:spTree>
    <p:extLst>
      <p:ext uri="{BB962C8B-B14F-4D97-AF65-F5344CB8AC3E}">
        <p14:creationId xmlns:p14="http://schemas.microsoft.com/office/powerpoint/2010/main" val="421538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5DE96-4238-AC87-0A2D-C37F40632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8944"/>
            <a:ext cx="9144000" cy="3986213"/>
          </a:xfrm>
          <a:prstGeom prst="rect">
            <a:avLst/>
          </a:prstGeom>
        </p:spPr>
      </p:pic>
      <p:sp>
        <p:nvSpPr>
          <p:cNvPr id="6" name="TextBox 5">
            <a:extLst>
              <a:ext uri="{FF2B5EF4-FFF2-40B4-BE49-F238E27FC236}">
                <a16:creationId xmlns:a16="http://schemas.microsoft.com/office/drawing/2014/main" id="{9D670CC9-1241-123D-EF3E-17E5A07F3245}"/>
              </a:ext>
            </a:extLst>
          </p:cNvPr>
          <p:cNvSpPr txBox="1"/>
          <p:nvPr/>
        </p:nvSpPr>
        <p:spPr>
          <a:xfrm>
            <a:off x="759655" y="1235739"/>
            <a:ext cx="7153422" cy="507831"/>
          </a:xfrm>
          <a:prstGeom prst="rect">
            <a:avLst/>
          </a:prstGeom>
          <a:noFill/>
        </p:spPr>
        <p:txBody>
          <a:bodyPr wrap="square">
            <a:spAutoFit/>
          </a:bodyPr>
          <a:lstStyle/>
          <a:p>
            <a:r>
              <a:rPr lang="zh-CN" altLang="en-US" sz="2700" b="1" u="sng" dirty="0"/>
              <a:t>资产种类分散</a:t>
            </a:r>
            <a:endParaRPr lang="en-US" sz="2700" b="1" u="sng" dirty="0"/>
          </a:p>
        </p:txBody>
      </p:sp>
    </p:spTree>
    <p:extLst>
      <p:ext uri="{BB962C8B-B14F-4D97-AF65-F5344CB8AC3E}">
        <p14:creationId xmlns:p14="http://schemas.microsoft.com/office/powerpoint/2010/main" val="221604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220E7-7D7C-F21D-330B-FD9BF36A3AAC}"/>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8" name="Picture 7">
            <a:extLst>
              <a:ext uri="{FF2B5EF4-FFF2-40B4-BE49-F238E27FC236}">
                <a16:creationId xmlns:a16="http://schemas.microsoft.com/office/drawing/2014/main" id="{46C2C95E-60A6-65C8-4BCC-EFBAB137A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5925"/>
            <a:ext cx="9144000" cy="4314825"/>
          </a:xfrm>
          <a:prstGeom prst="rect">
            <a:avLst/>
          </a:prstGeom>
        </p:spPr>
      </p:pic>
    </p:spTree>
    <p:extLst>
      <p:ext uri="{BB962C8B-B14F-4D97-AF65-F5344CB8AC3E}">
        <p14:creationId xmlns:p14="http://schemas.microsoft.com/office/powerpoint/2010/main" val="2033342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97156-CBC7-F5CA-A806-74CD18C50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1687"/>
            <a:ext cx="9144000" cy="3929063"/>
          </a:xfrm>
          <a:prstGeom prst="rect">
            <a:avLst/>
          </a:prstGeom>
        </p:spPr>
      </p:pic>
      <p:sp>
        <p:nvSpPr>
          <p:cNvPr id="6" name="TextBox 5">
            <a:extLst>
              <a:ext uri="{FF2B5EF4-FFF2-40B4-BE49-F238E27FC236}">
                <a16:creationId xmlns:a16="http://schemas.microsoft.com/office/drawing/2014/main" id="{9EECB357-D437-9AF2-DB38-C0A2A96BF31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823016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DD963-F1D5-EB71-3344-022E953D0902}"/>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F28D91D5-A2CA-53B3-7429-A3A7CE0FD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112"/>
            <a:ext cx="9144000" cy="3957638"/>
          </a:xfrm>
          <a:prstGeom prst="rect">
            <a:avLst/>
          </a:prstGeom>
        </p:spPr>
      </p:pic>
    </p:spTree>
    <p:extLst>
      <p:ext uri="{BB962C8B-B14F-4D97-AF65-F5344CB8AC3E}">
        <p14:creationId xmlns:p14="http://schemas.microsoft.com/office/powerpoint/2010/main" val="1995244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70202-B298-E89A-A38D-1D1E96A7F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44000" cy="3979069"/>
          </a:xfrm>
          <a:prstGeom prst="rect">
            <a:avLst/>
          </a:prstGeom>
        </p:spPr>
      </p:pic>
      <p:sp>
        <p:nvSpPr>
          <p:cNvPr id="6" name="TextBox 5">
            <a:extLst>
              <a:ext uri="{FF2B5EF4-FFF2-40B4-BE49-F238E27FC236}">
                <a16:creationId xmlns:a16="http://schemas.microsoft.com/office/drawing/2014/main" id="{37296559-4B6B-A178-DB43-2E588B6F0DAE}"/>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094857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4C782-C3F8-5243-85E1-0E11BDD021E7}"/>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pic>
        <p:nvPicPr>
          <p:cNvPr id="6" name="Picture 5">
            <a:extLst>
              <a:ext uri="{FF2B5EF4-FFF2-40B4-BE49-F238E27FC236}">
                <a16:creationId xmlns:a16="http://schemas.microsoft.com/office/drawing/2014/main" id="{B0E60BF9-4AE7-18F2-4A48-6ACA1E5A0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943350"/>
          </a:xfrm>
          <a:prstGeom prst="rect">
            <a:avLst/>
          </a:prstGeom>
        </p:spPr>
      </p:pic>
    </p:spTree>
    <p:extLst>
      <p:ext uri="{BB962C8B-B14F-4D97-AF65-F5344CB8AC3E}">
        <p14:creationId xmlns:p14="http://schemas.microsoft.com/office/powerpoint/2010/main" val="2905271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8775E-F31D-79F2-9F79-5496939D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7394"/>
            <a:ext cx="9144000" cy="3993356"/>
          </a:xfrm>
          <a:prstGeom prst="rect">
            <a:avLst/>
          </a:prstGeom>
        </p:spPr>
      </p:pic>
      <p:sp>
        <p:nvSpPr>
          <p:cNvPr id="6" name="TextBox 5">
            <a:extLst>
              <a:ext uri="{FF2B5EF4-FFF2-40B4-BE49-F238E27FC236}">
                <a16:creationId xmlns:a16="http://schemas.microsoft.com/office/drawing/2014/main" id="{62440D82-2E4E-F48C-2164-C5EAC6A20EE3}"/>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3959623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1CFF9F-9D99-7766-D3B7-DDB6E9962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
        <p:nvSpPr>
          <p:cNvPr id="6" name="TextBox 5">
            <a:extLst>
              <a:ext uri="{FF2B5EF4-FFF2-40B4-BE49-F238E27FC236}">
                <a16:creationId xmlns:a16="http://schemas.microsoft.com/office/drawing/2014/main" id="{429196F9-5FE4-DDA0-A1C1-C626B0197378}"/>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定投</a:t>
            </a:r>
            <a:endParaRPr lang="en-US" sz="2700" b="1" u="sng" dirty="0"/>
          </a:p>
        </p:txBody>
      </p:sp>
    </p:spTree>
    <p:extLst>
      <p:ext uri="{BB962C8B-B14F-4D97-AF65-F5344CB8AC3E}">
        <p14:creationId xmlns:p14="http://schemas.microsoft.com/office/powerpoint/2010/main" val="1599337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0AE8D5-301D-56F7-6412-D0BC8446569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FBB202A6-F219-D720-6540-D01E393F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1682"/>
            <a:ext cx="9129713" cy="3979069"/>
          </a:xfrm>
          <a:prstGeom prst="rect">
            <a:avLst/>
          </a:prstGeom>
        </p:spPr>
      </p:pic>
    </p:spTree>
    <p:extLst>
      <p:ext uri="{BB962C8B-B14F-4D97-AF65-F5344CB8AC3E}">
        <p14:creationId xmlns:p14="http://schemas.microsoft.com/office/powerpoint/2010/main" val="130480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B8817-BFFA-91D0-6D10-F85364103F16}"/>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0C71C858-4A28-B0E8-74D9-A35302B74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1675"/>
            <a:ext cx="9144000" cy="4029075"/>
          </a:xfrm>
          <a:prstGeom prst="rect">
            <a:avLst/>
          </a:prstGeom>
        </p:spPr>
      </p:pic>
    </p:spTree>
    <p:extLst>
      <p:ext uri="{BB962C8B-B14F-4D97-AF65-F5344CB8AC3E}">
        <p14:creationId xmlns:p14="http://schemas.microsoft.com/office/powerpoint/2010/main" val="58124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E4BDC-0EDD-7E99-E8A6-9A234D2752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62B91-6201-FA8C-BFDC-E96A9C58FE24}"/>
              </a:ext>
            </a:extLst>
          </p:cNvPr>
          <p:cNvSpPr>
            <a:spLocks noGrp="1"/>
          </p:cNvSpPr>
          <p:nvPr>
            <p:ph idx="1"/>
          </p:nvPr>
        </p:nvSpPr>
        <p:spPr>
          <a:xfrm>
            <a:off x="1187624" y="908720"/>
            <a:ext cx="6347714" cy="3880773"/>
          </a:xfrm>
        </p:spPr>
        <p:txBody>
          <a:bodyPr/>
          <a:lstStyle/>
          <a:p>
            <a:pPr algn="l"/>
            <a:endParaRPr lang="en-US" sz="1800" b="0" i="0" u="none" strike="noStrike" baseline="0" dirty="0">
              <a:solidFill>
                <a:srgbClr val="000000"/>
              </a:solidFill>
              <a:latin typeface="Compatil Fact LT Pro"/>
            </a:endParaRPr>
          </a:p>
          <a:p>
            <a:pPr>
              <a:buFont typeface="Wingdings" panose="05000000000000000000" pitchFamily="2" charset="2"/>
              <a:buChar char="v"/>
            </a:pPr>
            <a:r>
              <a:rPr lang="en-US" sz="1800" b="0" i="0" u="none" strike="noStrike" baseline="0" dirty="0">
                <a:solidFill>
                  <a:srgbClr val="000000"/>
                </a:solidFill>
                <a:latin typeface="Compatil Fact LT Pro"/>
              </a:rPr>
              <a:t> </a:t>
            </a:r>
            <a:r>
              <a:rPr lang="en-US" sz="3600" b="1" dirty="0">
                <a:solidFill>
                  <a:srgbClr val="000000"/>
                </a:solidFill>
                <a:latin typeface="Compatil Fact LT Pro"/>
              </a:rPr>
              <a:t>In Finance, c</a:t>
            </a:r>
            <a:r>
              <a:rPr lang="en-US" sz="3600" b="1" i="0" u="none" strike="noStrike" baseline="0" dirty="0">
                <a:solidFill>
                  <a:srgbClr val="000000"/>
                </a:solidFill>
                <a:latin typeface="Compatil Fact LT Pro"/>
              </a:rPr>
              <a:t>ompounding is the process by which an asset's earnings, from either capital gains or interest, are reinvested to generate additional earnings over time.</a:t>
            </a:r>
            <a:endParaRPr lang="en-US" sz="3600" b="1" dirty="0"/>
          </a:p>
        </p:txBody>
      </p:sp>
    </p:spTree>
    <p:extLst>
      <p:ext uri="{BB962C8B-B14F-4D97-AF65-F5344CB8AC3E}">
        <p14:creationId xmlns:p14="http://schemas.microsoft.com/office/powerpoint/2010/main" val="3760402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9A507-8E12-ADEA-421A-C5100B1F9B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4ED6B1-6908-2574-B9C2-7FB89C2997B0}"/>
              </a:ext>
            </a:extLst>
          </p:cNvPr>
          <p:cNvSpPr txBox="1"/>
          <p:nvPr/>
        </p:nvSpPr>
        <p:spPr>
          <a:xfrm>
            <a:off x="759655" y="1235739"/>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3" name="Picture 2">
            <a:extLst>
              <a:ext uri="{FF2B5EF4-FFF2-40B4-BE49-F238E27FC236}">
                <a16:creationId xmlns:a16="http://schemas.microsoft.com/office/drawing/2014/main" id="{3645A338-89B0-6995-0CFC-D3ECF066E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8812"/>
            <a:ext cx="9144000" cy="4071938"/>
          </a:xfrm>
          <a:prstGeom prst="rect">
            <a:avLst/>
          </a:prstGeom>
        </p:spPr>
      </p:pic>
    </p:spTree>
    <p:extLst>
      <p:ext uri="{BB962C8B-B14F-4D97-AF65-F5344CB8AC3E}">
        <p14:creationId xmlns:p14="http://schemas.microsoft.com/office/powerpoint/2010/main" val="3871361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6F1551-F3D4-FF08-47D0-49876A44E630}"/>
              </a:ext>
            </a:extLst>
          </p:cNvPr>
          <p:cNvGraphicFramePr>
            <a:graphicFrameLocks noGrp="1"/>
          </p:cNvGraphicFramePr>
          <p:nvPr/>
        </p:nvGraphicFramePr>
        <p:xfrm>
          <a:off x="1171135" y="989132"/>
          <a:ext cx="6182751" cy="4924542"/>
        </p:xfrm>
        <a:graphic>
          <a:graphicData uri="http://schemas.openxmlformats.org/drawingml/2006/table">
            <a:tbl>
              <a:tblPr/>
              <a:tblGrid>
                <a:gridCol w="753453">
                  <a:extLst>
                    <a:ext uri="{9D8B030D-6E8A-4147-A177-3AD203B41FA5}">
                      <a16:colId xmlns:a16="http://schemas.microsoft.com/office/drawing/2014/main" val="1611367409"/>
                    </a:ext>
                  </a:extLst>
                </a:gridCol>
                <a:gridCol w="919655">
                  <a:extLst>
                    <a:ext uri="{9D8B030D-6E8A-4147-A177-3AD203B41FA5}">
                      <a16:colId xmlns:a16="http://schemas.microsoft.com/office/drawing/2014/main" val="3292462263"/>
                    </a:ext>
                  </a:extLst>
                </a:gridCol>
                <a:gridCol w="1063700">
                  <a:extLst>
                    <a:ext uri="{9D8B030D-6E8A-4147-A177-3AD203B41FA5}">
                      <a16:colId xmlns:a16="http://schemas.microsoft.com/office/drawing/2014/main" val="3102496232"/>
                    </a:ext>
                  </a:extLst>
                </a:gridCol>
                <a:gridCol w="1226209">
                  <a:extLst>
                    <a:ext uri="{9D8B030D-6E8A-4147-A177-3AD203B41FA5}">
                      <a16:colId xmlns:a16="http://schemas.microsoft.com/office/drawing/2014/main" val="2146177720"/>
                    </a:ext>
                  </a:extLst>
                </a:gridCol>
                <a:gridCol w="742374">
                  <a:extLst>
                    <a:ext uri="{9D8B030D-6E8A-4147-A177-3AD203B41FA5}">
                      <a16:colId xmlns:a16="http://schemas.microsoft.com/office/drawing/2014/main" val="1924262087"/>
                    </a:ext>
                  </a:extLst>
                </a:gridCol>
                <a:gridCol w="1477360">
                  <a:extLst>
                    <a:ext uri="{9D8B030D-6E8A-4147-A177-3AD203B41FA5}">
                      <a16:colId xmlns:a16="http://schemas.microsoft.com/office/drawing/2014/main" val="2757195449"/>
                    </a:ext>
                  </a:extLst>
                </a:gridCol>
              </a:tblGrid>
              <a:tr h="289477">
                <a:tc>
                  <a:txBody>
                    <a:bodyPr/>
                    <a:lstStyle/>
                    <a:p>
                      <a:pPr algn="l" fontAlgn="b"/>
                      <a:r>
                        <a:rPr lang="en-US" sz="1100" b="1" i="0" u="none" strike="noStrike" dirty="0">
                          <a:solidFill>
                            <a:srgbClr val="000000"/>
                          </a:solidFill>
                          <a:effectLst/>
                          <a:latin typeface="Calibri" panose="020F0502020204030204" pitchFamily="34" charset="0"/>
                        </a:rPr>
                        <a:t>Date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Action</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Symbol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Quantity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Price</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Amount</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7277847"/>
                  </a:ext>
                </a:extLst>
              </a:tr>
              <a:tr h="165415">
                <a:tc>
                  <a:txBody>
                    <a:bodyPr/>
                    <a:lstStyle/>
                    <a:p>
                      <a:pPr algn="r" fontAlgn="b"/>
                      <a:r>
                        <a:rPr lang="en-US" sz="900" b="0" i="0" u="none" strike="noStrike" dirty="0">
                          <a:solidFill>
                            <a:srgbClr val="000000"/>
                          </a:solidFill>
                          <a:effectLst/>
                          <a:latin typeface="Calibri" panose="020F0502020204030204" pitchFamily="34" charset="0"/>
                        </a:rPr>
                        <a:t>4/3/2025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262455"/>
                  </a:ext>
                </a:extLst>
              </a:tr>
              <a:tr h="165415">
                <a:tc>
                  <a:txBody>
                    <a:bodyPr/>
                    <a:lstStyle/>
                    <a:p>
                      <a:pPr algn="r" fontAlgn="b"/>
                      <a:r>
                        <a:rPr lang="en-US" sz="900" b="0" i="0" u="none" strike="noStrike" dirty="0">
                          <a:solidFill>
                            <a:srgbClr val="000000"/>
                          </a:solidFill>
                          <a:effectLst/>
                          <a:latin typeface="Calibri" panose="020F0502020204030204" pitchFamily="34" charset="0"/>
                        </a:rPr>
                        <a:t>4/4/2025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$34.50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($34,497.64)</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080946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($17,210.00)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5754815"/>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($17,823.00)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8517460"/>
                  </a:ext>
                </a:extLst>
              </a:tr>
              <a:tr h="165415">
                <a:tc>
                  <a:txBody>
                    <a:bodyPr/>
                    <a:lstStyle/>
                    <a:p>
                      <a:pPr algn="r" fontAlgn="b"/>
                      <a:r>
                        <a:rPr lang="en-US" sz="900" b="0" i="0" u="none" strike="noStrike">
                          <a:solidFill>
                            <a:srgbClr val="000000"/>
                          </a:solidFill>
                          <a:effectLst/>
                          <a:latin typeface="Calibri" panose="020F0502020204030204" pitchFamily="34" charset="0"/>
                        </a:rPr>
                        <a:t>4/8/2025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$36,853.81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636335"/>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499</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$37.38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$18,649.53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046640"/>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$37.42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2112359"/>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$37.19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$18,594.40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2815486"/>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$36.27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$18,131.92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788674"/>
                  </a:ext>
                </a:extLst>
              </a:tr>
              <a:tr h="165415">
                <a:tc>
                  <a:txBody>
                    <a:bodyPr/>
                    <a:lstStyle/>
                    <a:p>
                      <a:pPr algn="r" fontAlgn="b"/>
                      <a:r>
                        <a:rPr lang="en-US" sz="900" b="0" i="0" u="none" strike="noStrike">
                          <a:solidFill>
                            <a:srgbClr val="000000"/>
                          </a:solidFill>
                          <a:effectLst/>
                          <a:latin typeface="Calibri" panose="020F0502020204030204" pitchFamily="34" charset="0"/>
                        </a:rPr>
                        <a:t>4/9/2025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$33.45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($16,722.50)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4751472"/>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$35.71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$17,854.66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72642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$35.24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$17,619.48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9377524"/>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$34.78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($17,387.50)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2770410"/>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$35.10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($17,549.05)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652336"/>
                  </a:ext>
                </a:extLst>
              </a:tr>
              <a:tr h="165415">
                <a:tc>
                  <a:txBody>
                    <a:bodyPr/>
                    <a:lstStyle/>
                    <a:p>
                      <a:pPr algn="r" fontAlgn="b"/>
                      <a:r>
                        <a:rPr lang="en-US" sz="900" b="0" i="0" u="none" strike="noStrike">
                          <a:solidFill>
                            <a:srgbClr val="000000"/>
                          </a:solidFill>
                          <a:effectLst/>
                          <a:latin typeface="Calibri" panose="020F0502020204030204" pitchFamily="34" charset="0"/>
                        </a:rPr>
                        <a:t>4/10/2025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$35.60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($17,798.97)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441917"/>
                  </a:ext>
                </a:extLst>
              </a:tr>
              <a:tr h="165415">
                <a:tc>
                  <a:txBody>
                    <a:bodyPr/>
                    <a:lstStyle/>
                    <a:p>
                      <a:pPr algn="r" fontAlgn="b"/>
                      <a:r>
                        <a:rPr lang="en-US" sz="900" b="0" i="0" u="none" strike="noStrike">
                          <a:solidFill>
                            <a:srgbClr val="000000"/>
                          </a:solidFill>
                          <a:effectLst/>
                          <a:latin typeface="Calibri" panose="020F0502020204030204" pitchFamily="34" charset="0"/>
                        </a:rPr>
                        <a:t>4/14/2025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$36.78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$18,389.41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57255"/>
                  </a:ext>
                </a:extLst>
              </a:tr>
              <a:tr h="165415">
                <a:tc>
                  <a:txBody>
                    <a:bodyPr/>
                    <a:lstStyle/>
                    <a:p>
                      <a:pPr algn="r" fontAlgn="b"/>
                      <a:r>
                        <a:rPr lang="en-US" sz="900" b="0" i="0" u="none" strike="noStrike">
                          <a:solidFill>
                            <a:srgbClr val="000000"/>
                          </a:solidFill>
                          <a:effectLst/>
                          <a:latin typeface="Calibri" panose="020F0502020204030204" pitchFamily="34" charset="0"/>
                        </a:rPr>
                        <a:t>4/15/2025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$38.35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$19,174.39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7647270"/>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($18,500.00)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7137448"/>
                  </a:ext>
                </a:extLst>
              </a:tr>
              <a:tr h="165415">
                <a:tc>
                  <a:txBody>
                    <a:bodyPr/>
                    <a:lstStyle/>
                    <a:p>
                      <a:pPr algn="r" fontAlgn="b"/>
                      <a:r>
                        <a:rPr lang="en-US" sz="900" b="0" i="0" u="none" strike="noStrike">
                          <a:solidFill>
                            <a:srgbClr val="000000"/>
                          </a:solidFill>
                          <a:effectLst/>
                          <a:latin typeface="Calibri" panose="020F0502020204030204" pitchFamily="34" charset="0"/>
                        </a:rPr>
                        <a:t>4/16/2025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$37.33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($18,664.95)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855666"/>
                  </a:ext>
                </a:extLst>
              </a:tr>
              <a:tr h="165415">
                <a:tc>
                  <a:txBody>
                    <a:bodyPr/>
                    <a:lstStyle/>
                    <a:p>
                      <a:pPr algn="r" fontAlgn="b"/>
                      <a:r>
                        <a:rPr lang="en-US" sz="900" b="0" i="0" u="none" strike="noStrike">
                          <a:solidFill>
                            <a:srgbClr val="000000"/>
                          </a:solidFill>
                          <a:effectLst/>
                          <a:latin typeface="Calibri" panose="020F0502020204030204" pitchFamily="34" charset="0"/>
                        </a:rPr>
                        <a:t>4/17/2025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$37.75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$18,876.20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530321"/>
                  </a:ext>
                </a:extLst>
              </a:tr>
              <a:tr h="165415">
                <a:tc>
                  <a:txBody>
                    <a:bodyPr/>
                    <a:lstStyle/>
                    <a:p>
                      <a:pPr algn="r" fontAlgn="b"/>
                      <a:r>
                        <a:rPr lang="en-US" sz="900" b="0" i="0" u="none" strike="noStrike">
                          <a:solidFill>
                            <a:srgbClr val="000000"/>
                          </a:solidFill>
                          <a:effectLst/>
                          <a:latin typeface="Calibri" panose="020F0502020204030204" pitchFamily="34" charset="0"/>
                        </a:rPr>
                        <a:t>4/21/2025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Buy</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$36.86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($18,428.15)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1629765"/>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$38.12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$19,060.84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802400"/>
                  </a:ext>
                </a:extLst>
              </a:tr>
              <a:tr h="165415">
                <a:tc>
                  <a:txBody>
                    <a:bodyPr/>
                    <a:lstStyle/>
                    <a:p>
                      <a:pPr algn="r" fontAlgn="b"/>
                      <a:r>
                        <a:rPr lang="en-US" sz="900" b="0" i="0" u="none" strike="noStrike">
                          <a:solidFill>
                            <a:srgbClr val="000000"/>
                          </a:solidFill>
                          <a:effectLst/>
                          <a:latin typeface="Calibri" panose="020F0502020204030204" pitchFamily="34" charset="0"/>
                        </a:rPr>
                        <a:t>4/22/2025</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Sell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Calibri" panose="020F0502020204030204" pitchFamily="34" charset="0"/>
                        </a:rPr>
                        <a:t>BAC</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500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Calibri" panose="020F0502020204030204" pitchFamily="34" charset="0"/>
                        </a:rPr>
                        <a:t>$37.94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Calibri" panose="020F0502020204030204" pitchFamily="34" charset="0"/>
                        </a:rPr>
                        <a:t>$18,966.89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83464"/>
                  </a:ext>
                </a:extLst>
              </a:tr>
              <a:tr h="165415">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7291655"/>
                  </a:ext>
                </a:extLst>
              </a:tr>
              <a:tr h="289477">
                <a:tc>
                  <a:txBody>
                    <a:bodyPr/>
                    <a:lstStyle/>
                    <a:p>
                      <a:pPr algn="l" fontAlgn="b"/>
                      <a:r>
                        <a:rPr lang="en-US" sz="1100" b="1" i="0" u="none" strike="noStrike" dirty="0">
                          <a:solidFill>
                            <a:srgbClr val="000000"/>
                          </a:solidFill>
                          <a:effectLst/>
                          <a:latin typeface="Calibri" panose="020F0502020204030204" pitchFamily="34" charset="0"/>
                        </a:rPr>
                        <a:t>Total</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Calibri" panose="020F0502020204030204" pitchFamily="34" charset="0"/>
                        </a:rPr>
                        <a:t>$9,039.00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5639815"/>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936504"/>
                  </a:ext>
                </a:extLst>
              </a:tr>
              <a:tr h="187814">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87130</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Calibri" panose="020F0502020204030204" pitchFamily="34" charset="0"/>
                        </a:rPr>
                        <a:t>10.37%</a:t>
                      </a:r>
                    </a:p>
                  </a:txBody>
                  <a:tcPr marL="4934" marR="4934" marT="4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1173696"/>
                  </a:ext>
                </a:extLst>
              </a:tr>
            </a:tbl>
          </a:graphicData>
        </a:graphic>
      </p:graphicFrame>
      <p:sp>
        <p:nvSpPr>
          <p:cNvPr id="3" name="TextBox 2">
            <a:extLst>
              <a:ext uri="{FF2B5EF4-FFF2-40B4-BE49-F238E27FC236}">
                <a16:creationId xmlns:a16="http://schemas.microsoft.com/office/drawing/2014/main" id="{DD70B965-EC16-D11C-806D-6F9B1DA60395}"/>
              </a:ext>
            </a:extLst>
          </p:cNvPr>
          <p:cNvSpPr txBox="1"/>
          <p:nvPr/>
        </p:nvSpPr>
        <p:spPr>
          <a:xfrm>
            <a:off x="819443" y="332656"/>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spTree>
    <p:extLst>
      <p:ext uri="{BB962C8B-B14F-4D97-AF65-F5344CB8AC3E}">
        <p14:creationId xmlns:p14="http://schemas.microsoft.com/office/powerpoint/2010/main" val="935386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47E6F8-C4EC-1585-7824-8D32B18CA0CE}"/>
              </a:ext>
            </a:extLst>
          </p:cNvPr>
          <p:cNvSpPr txBox="1"/>
          <p:nvPr/>
        </p:nvSpPr>
        <p:spPr>
          <a:xfrm>
            <a:off x="755576"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8" name="Picture 7">
            <a:extLst>
              <a:ext uri="{FF2B5EF4-FFF2-40B4-BE49-F238E27FC236}">
                <a16:creationId xmlns:a16="http://schemas.microsoft.com/office/drawing/2014/main" id="{6E27539D-ECB0-08D4-7A5E-BE4E1539A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 y="908720"/>
            <a:ext cx="9184867" cy="959402"/>
          </a:xfrm>
          <a:prstGeom prst="rect">
            <a:avLst/>
          </a:prstGeom>
        </p:spPr>
      </p:pic>
      <p:pic>
        <p:nvPicPr>
          <p:cNvPr id="12" name="Picture 11">
            <a:extLst>
              <a:ext uri="{FF2B5EF4-FFF2-40B4-BE49-F238E27FC236}">
                <a16:creationId xmlns:a16="http://schemas.microsoft.com/office/drawing/2014/main" id="{AF25AA21-0ABB-C4BE-5F27-AD626DA95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9097"/>
            <a:ext cx="9184867" cy="4928465"/>
          </a:xfrm>
          <a:prstGeom prst="rect">
            <a:avLst/>
          </a:prstGeom>
        </p:spPr>
      </p:pic>
    </p:spTree>
    <p:extLst>
      <p:ext uri="{BB962C8B-B14F-4D97-AF65-F5344CB8AC3E}">
        <p14:creationId xmlns:p14="http://schemas.microsoft.com/office/powerpoint/2010/main" val="235456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FD342-C9FA-DFBE-B1A6-3801D6326849}"/>
              </a:ext>
            </a:extLst>
          </p:cNvPr>
          <p:cNvSpPr txBox="1"/>
          <p:nvPr/>
        </p:nvSpPr>
        <p:spPr>
          <a:xfrm>
            <a:off x="611560" y="188640"/>
            <a:ext cx="7153422" cy="507831"/>
          </a:xfrm>
          <a:prstGeom prst="rect">
            <a:avLst/>
          </a:prstGeom>
          <a:noFill/>
        </p:spPr>
        <p:txBody>
          <a:bodyPr wrap="square">
            <a:spAutoFit/>
          </a:bodyPr>
          <a:lstStyle/>
          <a:p>
            <a:r>
              <a:rPr lang="zh-CN" altLang="en-US" sz="2700" b="1" u="sng" dirty="0"/>
              <a:t>投资基本法则 </a:t>
            </a:r>
            <a:r>
              <a:rPr lang="en-US" altLang="zh-CN" sz="2700" b="1" u="sng" dirty="0"/>
              <a:t>– </a:t>
            </a:r>
            <a:r>
              <a:rPr lang="zh-CN" altLang="en-US" sz="2700" b="1" u="sng" dirty="0"/>
              <a:t>长期</a:t>
            </a:r>
            <a:endParaRPr lang="en-US" sz="2700" b="1" u="sng" dirty="0"/>
          </a:p>
        </p:txBody>
      </p:sp>
      <p:pic>
        <p:nvPicPr>
          <p:cNvPr id="6" name="Picture 5">
            <a:extLst>
              <a:ext uri="{FF2B5EF4-FFF2-40B4-BE49-F238E27FC236}">
                <a16:creationId xmlns:a16="http://schemas.microsoft.com/office/drawing/2014/main" id="{51174D6E-8A08-52DD-7C72-21417ACE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9" y="822909"/>
            <a:ext cx="9144000" cy="847696"/>
          </a:xfrm>
          <a:prstGeom prst="rect">
            <a:avLst/>
          </a:prstGeom>
        </p:spPr>
      </p:pic>
      <p:pic>
        <p:nvPicPr>
          <p:cNvPr id="8" name="Picture 7">
            <a:extLst>
              <a:ext uri="{FF2B5EF4-FFF2-40B4-BE49-F238E27FC236}">
                <a16:creationId xmlns:a16="http://schemas.microsoft.com/office/drawing/2014/main" id="{C6292EBC-1364-9ADB-5E06-DD154FAC1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9" y="1684495"/>
            <a:ext cx="9144000" cy="5187962"/>
          </a:xfrm>
          <a:prstGeom prst="rect">
            <a:avLst/>
          </a:prstGeom>
        </p:spPr>
      </p:pic>
    </p:spTree>
    <p:extLst>
      <p:ext uri="{BB962C8B-B14F-4D97-AF65-F5344CB8AC3E}">
        <p14:creationId xmlns:p14="http://schemas.microsoft.com/office/powerpoint/2010/main" val="4170764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4A420-2B55-CF45-012C-FC2F386D4D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82088F-4C24-2365-BD1C-1FD9CDDD2721}"/>
              </a:ext>
            </a:extLst>
          </p:cNvPr>
          <p:cNvSpPr txBox="1"/>
          <p:nvPr/>
        </p:nvSpPr>
        <p:spPr>
          <a:xfrm>
            <a:off x="759655" y="1235739"/>
            <a:ext cx="7153422" cy="507831"/>
          </a:xfrm>
          <a:prstGeom prst="rect">
            <a:avLst/>
          </a:prstGeom>
          <a:noFill/>
        </p:spPr>
        <p:txBody>
          <a:bodyPr wrap="square">
            <a:spAutoFit/>
          </a:bodyPr>
          <a:lstStyle/>
          <a:p>
            <a:r>
              <a:rPr lang="zh-CN" altLang="en-US" sz="2700" b="1" u="sng" dirty="0"/>
              <a:t>退休计划的五个投资基本法则</a:t>
            </a:r>
            <a:endParaRPr lang="en-US" sz="2700" b="1" u="sng" dirty="0"/>
          </a:p>
        </p:txBody>
      </p:sp>
      <p:sp>
        <p:nvSpPr>
          <p:cNvPr id="5" name="TextBox 4">
            <a:extLst>
              <a:ext uri="{FF2B5EF4-FFF2-40B4-BE49-F238E27FC236}">
                <a16:creationId xmlns:a16="http://schemas.microsoft.com/office/drawing/2014/main" id="{CE9FF74B-2A4E-64D5-097F-46D861447029}"/>
              </a:ext>
            </a:extLst>
          </p:cNvPr>
          <p:cNvSpPr txBox="1"/>
          <p:nvPr/>
        </p:nvSpPr>
        <p:spPr>
          <a:xfrm>
            <a:off x="896816" y="2344909"/>
            <a:ext cx="9647321" cy="2146742"/>
          </a:xfrm>
          <a:prstGeom prst="rect">
            <a:avLst/>
          </a:prstGeom>
          <a:noFill/>
        </p:spPr>
        <p:txBody>
          <a:bodyPr wrap="none" rtlCol="0">
            <a:spAutoFit/>
          </a:bodyPr>
          <a:lstStyle/>
          <a:p>
            <a:pPr marL="214313" indent="-214313">
              <a:buFont typeface="Wingdings" panose="05000000000000000000" pitchFamily="2" charset="2"/>
              <a:buChar char="v"/>
            </a:pPr>
            <a:r>
              <a:rPr lang="zh-CN" altLang="en-US" sz="2000" b="1" dirty="0"/>
              <a:t>早投 （</a:t>
            </a:r>
            <a:r>
              <a:rPr lang="en-US" altLang="zh-CN" sz="2000" b="1" dirty="0"/>
              <a:t>Invest earlier</a:t>
            </a:r>
            <a:r>
              <a:rPr lang="zh-CN" altLang="en-US" sz="2000" b="1" dirty="0"/>
              <a:t>）</a:t>
            </a:r>
            <a:r>
              <a:rPr lang="en-US" altLang="zh-CN" sz="2000" b="1" dirty="0"/>
              <a:t>--- by compounding rules</a:t>
            </a:r>
            <a:r>
              <a:rPr lang="zh-CN" altLang="en-US" sz="2000" b="1" dirty="0"/>
              <a:t>， 尽可能多投</a:t>
            </a:r>
            <a:endParaRPr lang="en-US" altLang="zh-CN" sz="2000" b="1" dirty="0"/>
          </a:p>
          <a:p>
            <a:pPr marL="214313" indent="-214313">
              <a:buFont typeface="Wingdings" panose="05000000000000000000" pitchFamily="2" charset="2"/>
              <a:buChar char="v"/>
            </a:pPr>
            <a:r>
              <a:rPr lang="zh-CN" altLang="en-US" sz="2000" b="1" dirty="0"/>
              <a:t>分散 （</a:t>
            </a:r>
            <a:r>
              <a:rPr lang="en-US" altLang="zh-CN" sz="2000" b="1" dirty="0"/>
              <a:t>Diversification</a:t>
            </a:r>
            <a:r>
              <a:rPr lang="zh-CN" altLang="en-US" sz="2000" b="1" dirty="0"/>
              <a:t>）</a:t>
            </a:r>
            <a:endParaRPr lang="en-US" altLang="zh-CN" sz="2000" b="1" dirty="0"/>
          </a:p>
          <a:p>
            <a:pPr marL="214313" indent="-214313">
              <a:buFont typeface="Wingdings" panose="05000000000000000000" pitchFamily="2" charset="2"/>
              <a:buChar char="v"/>
            </a:pPr>
            <a:r>
              <a:rPr lang="zh-CN" altLang="en-US" sz="2000" b="1" dirty="0"/>
              <a:t>定投 （</a:t>
            </a:r>
            <a:r>
              <a:rPr lang="en-US" altLang="zh-CN" sz="2000" b="1" dirty="0"/>
              <a:t>Dollar</a:t>
            </a:r>
            <a:r>
              <a:rPr lang="zh-CN" altLang="en-US" sz="2000" b="1" dirty="0"/>
              <a:t> </a:t>
            </a:r>
            <a:r>
              <a:rPr lang="en-US" altLang="zh-CN" sz="2000" b="1" dirty="0"/>
              <a:t>cost</a:t>
            </a:r>
            <a:r>
              <a:rPr lang="zh-CN" altLang="en-US" sz="2000" b="1" dirty="0"/>
              <a:t> </a:t>
            </a:r>
            <a:r>
              <a:rPr lang="en-US" altLang="zh-CN" sz="2000" b="1" dirty="0"/>
              <a:t>averaging) --- not timing the market</a:t>
            </a:r>
          </a:p>
          <a:p>
            <a:pPr marL="214313" indent="-214313">
              <a:buFont typeface="Wingdings" panose="05000000000000000000" pitchFamily="2" charset="2"/>
              <a:buChar char="v"/>
            </a:pPr>
            <a:r>
              <a:rPr lang="zh-CN" altLang="en-US" sz="2000" b="1" dirty="0"/>
              <a:t>长期 （</a:t>
            </a:r>
            <a:r>
              <a:rPr lang="en-US" altLang="zh-CN" sz="2000" b="1" dirty="0"/>
              <a:t>Time in the market not timing the market</a:t>
            </a:r>
            <a:r>
              <a:rPr lang="zh-CN" altLang="en-US" sz="2000" b="1" dirty="0"/>
              <a:t>）</a:t>
            </a:r>
            <a:r>
              <a:rPr lang="en-US" altLang="zh-CN" sz="2000" b="1" dirty="0"/>
              <a:t>--- </a:t>
            </a:r>
            <a:r>
              <a:rPr lang="zh-CN" altLang="en-US" sz="2000" b="1" dirty="0"/>
              <a:t>不随市场变化</a:t>
            </a:r>
            <a:r>
              <a:rPr lang="en-US" altLang="zh-CN" sz="2000" b="1" dirty="0"/>
              <a:t>reallocate</a:t>
            </a:r>
          </a:p>
          <a:p>
            <a:endParaRPr lang="en-US" altLang="zh-CN" sz="2000" b="1" dirty="0"/>
          </a:p>
          <a:p>
            <a:pPr marL="214313" indent="-214313">
              <a:buFont typeface="Wingdings" panose="05000000000000000000" pitchFamily="2" charset="2"/>
              <a:buChar char="v"/>
            </a:pPr>
            <a:r>
              <a:rPr lang="zh-CN" altLang="en-US" sz="2000" b="1" dirty="0">
                <a:latin typeface="+mn-ea"/>
              </a:rPr>
              <a:t>保本  （</a:t>
            </a:r>
            <a:r>
              <a:rPr lang="en-US" altLang="zh-CN" sz="2000" b="1" dirty="0">
                <a:latin typeface="+mn-ea"/>
              </a:rPr>
              <a:t>Downside protection</a:t>
            </a:r>
            <a:r>
              <a:rPr lang="zh-CN" altLang="en-US" sz="2000" b="1" dirty="0">
                <a:latin typeface="+mn-ea"/>
              </a:rPr>
              <a:t>）</a:t>
            </a:r>
            <a:br>
              <a:rPr lang="en-US" altLang="zh-CN" sz="1350" dirty="0"/>
            </a:br>
            <a:endParaRPr lang="en-US" sz="1350" dirty="0"/>
          </a:p>
        </p:txBody>
      </p:sp>
    </p:spTree>
    <p:extLst>
      <p:ext uri="{BB962C8B-B14F-4D97-AF65-F5344CB8AC3E}">
        <p14:creationId xmlns:p14="http://schemas.microsoft.com/office/powerpoint/2010/main" val="2115605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002B-0EEC-9EE5-9D9A-730FD8FA6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42" y="972851"/>
            <a:ext cx="7416824" cy="4095924"/>
          </a:xfrm>
          <a:prstGeom prst="rect">
            <a:avLst/>
          </a:prstGeom>
        </p:spPr>
      </p:pic>
      <p:sp>
        <p:nvSpPr>
          <p:cNvPr id="5" name="TextBox 4">
            <a:extLst>
              <a:ext uri="{FF2B5EF4-FFF2-40B4-BE49-F238E27FC236}">
                <a16:creationId xmlns:a16="http://schemas.microsoft.com/office/drawing/2014/main" id="{7866C507-0286-4305-8DFD-C353FB14DEF2}"/>
              </a:ext>
            </a:extLst>
          </p:cNvPr>
          <p:cNvSpPr txBox="1"/>
          <p:nvPr/>
        </p:nvSpPr>
        <p:spPr>
          <a:xfrm>
            <a:off x="791216" y="5423484"/>
            <a:ext cx="7191392" cy="923330"/>
          </a:xfrm>
          <a:prstGeom prst="rect">
            <a:avLst/>
          </a:prstGeom>
          <a:noFill/>
        </p:spPr>
        <p:txBody>
          <a:bodyPr wrap="none" rtlCol="0">
            <a:spAutoFit/>
          </a:bodyPr>
          <a:lstStyle/>
          <a:p>
            <a:pPr marL="285750" indent="-285750">
              <a:buFont typeface="Wingdings" panose="05000000000000000000" pitchFamily="2" charset="2"/>
              <a:buChar char="v"/>
            </a:pPr>
            <a:r>
              <a:rPr lang="en-US" altLang="zh-CN" dirty="0"/>
              <a:t>Started from June 2004</a:t>
            </a:r>
          </a:p>
          <a:p>
            <a:pPr marL="285750" indent="-285750">
              <a:buFont typeface="Wingdings" panose="05000000000000000000" pitchFamily="2" charset="2"/>
              <a:buChar char="v"/>
            </a:pPr>
            <a:r>
              <a:rPr lang="en-US" dirty="0"/>
              <a:t>To 2012, invested full amount allowed + employer match</a:t>
            </a:r>
          </a:p>
          <a:p>
            <a:pPr marL="285750" indent="-285750">
              <a:buFont typeface="Wingdings" panose="05000000000000000000" pitchFamily="2" charset="2"/>
              <a:buChar char="v"/>
            </a:pPr>
            <a:r>
              <a:rPr lang="en-US" dirty="0"/>
              <a:t>From 2012 to 2023, invested $15,000 annually + employer match</a:t>
            </a:r>
          </a:p>
        </p:txBody>
      </p:sp>
      <p:sp>
        <p:nvSpPr>
          <p:cNvPr id="2" name="TextBox 1">
            <a:extLst>
              <a:ext uri="{FF2B5EF4-FFF2-40B4-BE49-F238E27FC236}">
                <a16:creationId xmlns:a16="http://schemas.microsoft.com/office/drawing/2014/main" id="{728B1858-AFC4-3A4A-4B18-62E8AF537CE9}"/>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08933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ED39E9-D709-7879-8D92-0DC6C4F25902}"/>
              </a:ext>
            </a:extLst>
          </p:cNvPr>
          <p:cNvSpPr txBox="1"/>
          <p:nvPr/>
        </p:nvSpPr>
        <p:spPr>
          <a:xfrm>
            <a:off x="1079612" y="2276872"/>
            <a:ext cx="6984776" cy="2431435"/>
          </a:xfrm>
          <a:prstGeom prst="rect">
            <a:avLst/>
          </a:prstGeom>
          <a:noFill/>
        </p:spPr>
        <p:txBody>
          <a:bodyPr wrap="square">
            <a:spAutoFit/>
          </a:bodyPr>
          <a:lstStyle/>
          <a:p>
            <a:pPr>
              <a:buNone/>
            </a:pPr>
            <a:r>
              <a:rPr lang="en-US" sz="2800" b="1" dirty="0"/>
              <a:t>Formula:</a:t>
            </a:r>
          </a:p>
          <a:p>
            <a:pPr>
              <a:buNone/>
            </a:pPr>
            <a:endParaRPr lang="en-US" sz="2800" b="1" dirty="0">
              <a:effectLst/>
            </a:endParaRPr>
          </a:p>
          <a:p>
            <a:pPr>
              <a:buNone/>
            </a:pPr>
            <a:r>
              <a:rPr lang="en-US" sz="2400" b="1" dirty="0"/>
              <a:t>P = d * ((1 + r/k)^(</a:t>
            </a:r>
            <a:r>
              <a:rPr lang="en-US" sz="2400" b="1" dirty="0" err="1"/>
              <a:t>Nk</a:t>
            </a:r>
            <a:r>
              <a:rPr lang="en-US" sz="2400" b="1" dirty="0"/>
              <a:t>) - 1) / (r/k)</a:t>
            </a:r>
            <a:endParaRPr lang="en-US" sz="2400" b="1" dirty="0">
              <a:effectLst/>
            </a:endParaRPr>
          </a:p>
          <a:p>
            <a:endParaRPr lang="en-US" dirty="0"/>
          </a:p>
          <a:p>
            <a:r>
              <a:rPr lang="en-US" b="1" dirty="0"/>
              <a:t>Where: P = Final balance after N years, d = Regular contribution (annual), r = Annual interest rate, k = Number of compounding periods per year, and N = Number of years. </a:t>
            </a:r>
          </a:p>
        </p:txBody>
      </p:sp>
      <p:sp>
        <p:nvSpPr>
          <p:cNvPr id="7" name="TextBox 6">
            <a:extLst>
              <a:ext uri="{FF2B5EF4-FFF2-40B4-BE49-F238E27FC236}">
                <a16:creationId xmlns:a16="http://schemas.microsoft.com/office/drawing/2014/main" id="{EB7FA29D-E47F-1DE7-532C-A74D1C285B05}"/>
              </a:ext>
            </a:extLst>
          </p:cNvPr>
          <p:cNvSpPr txBox="1"/>
          <p:nvPr/>
        </p:nvSpPr>
        <p:spPr>
          <a:xfrm>
            <a:off x="611560" y="692696"/>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3391788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4D879C-FE80-310C-7A53-2875DBB93904}"/>
              </a:ext>
            </a:extLst>
          </p:cNvPr>
          <p:cNvSpPr txBox="1"/>
          <p:nvPr/>
        </p:nvSpPr>
        <p:spPr>
          <a:xfrm>
            <a:off x="1763688" y="1772816"/>
            <a:ext cx="5616624" cy="2954655"/>
          </a:xfrm>
          <a:prstGeom prst="rect">
            <a:avLst/>
          </a:prstGeom>
          <a:noFill/>
        </p:spPr>
        <p:txBody>
          <a:bodyPr wrap="square">
            <a:spAutoFit/>
          </a:bodyPr>
          <a:lstStyle/>
          <a:p>
            <a:pPr>
              <a:buNone/>
            </a:pPr>
            <a:r>
              <a:rPr lang="en-US" altLang="zh-CN" sz="2800" b="1" dirty="0"/>
              <a:t>Example</a:t>
            </a:r>
            <a:r>
              <a:rPr lang="zh-CN" altLang="en-US" sz="2800" b="1" dirty="0"/>
              <a:t>：</a:t>
            </a:r>
            <a:endParaRPr lang="en-US" altLang="zh-CN" sz="2800" b="1" dirty="0"/>
          </a:p>
          <a:p>
            <a:pPr>
              <a:buNone/>
            </a:pPr>
            <a:endParaRPr lang="en-US" dirty="0"/>
          </a:p>
          <a:p>
            <a:pPr>
              <a:buNone/>
            </a:pPr>
            <a:r>
              <a:rPr lang="en-US" sz="2000" b="1" dirty="0"/>
              <a:t>Let's say you contribute $5,000 annually, expect an 8% annual return, and plan to invest for 20 years. Assuming annual compounding (k=1): </a:t>
            </a:r>
          </a:p>
          <a:p>
            <a:pPr>
              <a:buNone/>
            </a:pPr>
            <a:endParaRPr lang="en-US" sz="2000" b="1" dirty="0"/>
          </a:p>
          <a:p>
            <a:pPr>
              <a:buNone/>
            </a:pPr>
            <a:r>
              <a:rPr lang="en-US" sz="2000" b="1" dirty="0"/>
              <a:t>P = 5000 * ((1 + 0.08)^20 - 1) / 0.08</a:t>
            </a:r>
            <a:endParaRPr lang="en-US" sz="2000" b="1" dirty="0">
              <a:effectLst/>
            </a:endParaRPr>
          </a:p>
          <a:p>
            <a:r>
              <a:rPr lang="en-US" sz="2000" b="1" dirty="0"/>
              <a:t>P ≈ $327,331.70</a:t>
            </a:r>
            <a:endParaRPr lang="en-US" sz="2000" b="1" dirty="0">
              <a:effectLst/>
            </a:endParaRPr>
          </a:p>
        </p:txBody>
      </p:sp>
      <p:sp>
        <p:nvSpPr>
          <p:cNvPr id="4" name="TextBox 3">
            <a:extLst>
              <a:ext uri="{FF2B5EF4-FFF2-40B4-BE49-F238E27FC236}">
                <a16:creationId xmlns:a16="http://schemas.microsoft.com/office/drawing/2014/main" id="{C58163D8-3812-10D5-11CA-283139F35F44}"/>
              </a:ext>
            </a:extLst>
          </p:cNvPr>
          <p:cNvSpPr txBox="1"/>
          <p:nvPr/>
        </p:nvSpPr>
        <p:spPr>
          <a:xfrm>
            <a:off x="611560" y="764704"/>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531445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A53DA5-0099-C0EE-2F8D-0EE3D6014169}"/>
              </a:ext>
            </a:extLst>
          </p:cNvPr>
          <p:cNvSpPr txBox="1"/>
          <p:nvPr/>
        </p:nvSpPr>
        <p:spPr>
          <a:xfrm>
            <a:off x="1403648" y="2204864"/>
            <a:ext cx="6696744" cy="954107"/>
          </a:xfrm>
          <a:prstGeom prst="rect">
            <a:avLst/>
          </a:prstGeom>
          <a:noFill/>
        </p:spPr>
        <p:txBody>
          <a:bodyPr wrap="square">
            <a:spAutoFit/>
          </a:bodyPr>
          <a:lstStyle/>
          <a:p>
            <a:r>
              <a:rPr lang="en-US" sz="2800" b="1" dirty="0"/>
              <a:t>https://www.fidelitybanker.com/calculator/retire-401k</a:t>
            </a:r>
          </a:p>
        </p:txBody>
      </p:sp>
      <p:sp>
        <p:nvSpPr>
          <p:cNvPr id="4" name="TextBox 3">
            <a:extLst>
              <a:ext uri="{FF2B5EF4-FFF2-40B4-BE49-F238E27FC236}">
                <a16:creationId xmlns:a16="http://schemas.microsoft.com/office/drawing/2014/main" id="{6315BE9A-B264-C362-AB2E-C2C4BDD5DDFE}"/>
              </a:ext>
            </a:extLst>
          </p:cNvPr>
          <p:cNvSpPr txBox="1"/>
          <p:nvPr/>
        </p:nvSpPr>
        <p:spPr>
          <a:xfrm>
            <a:off x="683568" y="836712"/>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584179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CAAF2-A36A-39BC-B467-43A753BE46CF}"/>
              </a:ext>
            </a:extLst>
          </p:cNvPr>
          <p:cNvPicPr>
            <a:picLocks noChangeAspect="1"/>
          </p:cNvPicPr>
          <p:nvPr/>
        </p:nvPicPr>
        <p:blipFill>
          <a:blip r:embed="rId2"/>
          <a:stretch>
            <a:fillRect/>
          </a:stretch>
        </p:blipFill>
        <p:spPr>
          <a:xfrm>
            <a:off x="0" y="847164"/>
            <a:ext cx="9144000" cy="5163671"/>
          </a:xfrm>
          <a:prstGeom prst="rect">
            <a:avLst/>
          </a:prstGeom>
        </p:spPr>
      </p:pic>
      <p:sp>
        <p:nvSpPr>
          <p:cNvPr id="4" name="TextBox 3">
            <a:extLst>
              <a:ext uri="{FF2B5EF4-FFF2-40B4-BE49-F238E27FC236}">
                <a16:creationId xmlns:a16="http://schemas.microsoft.com/office/drawing/2014/main" id="{F68C052A-58C4-9358-9A27-CEF9C545857C}"/>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126075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6ED272-44DD-AF07-E8BF-7E03965A7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3" y="476672"/>
            <a:ext cx="6644622" cy="5738779"/>
          </a:xfrm>
          <a:prstGeom prst="rect">
            <a:avLst/>
          </a:prstGeom>
        </p:spPr>
      </p:pic>
    </p:spTree>
    <p:extLst>
      <p:ext uri="{BB962C8B-B14F-4D97-AF65-F5344CB8AC3E}">
        <p14:creationId xmlns:p14="http://schemas.microsoft.com/office/powerpoint/2010/main" val="1099957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1EFEF-B52E-16DC-3508-1769362AC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030632"/>
            <a:ext cx="7543479" cy="5816462"/>
          </a:xfrm>
          <a:prstGeom prst="rect">
            <a:avLst/>
          </a:prstGeom>
        </p:spPr>
      </p:pic>
      <p:sp>
        <p:nvSpPr>
          <p:cNvPr id="6" name="TextBox 5">
            <a:extLst>
              <a:ext uri="{FF2B5EF4-FFF2-40B4-BE49-F238E27FC236}">
                <a16:creationId xmlns:a16="http://schemas.microsoft.com/office/drawing/2014/main" id="{8F8E5085-D11D-E35C-D054-97089824C6C4}"/>
              </a:ext>
            </a:extLst>
          </p:cNvPr>
          <p:cNvSpPr txBox="1"/>
          <p:nvPr/>
        </p:nvSpPr>
        <p:spPr>
          <a:xfrm>
            <a:off x="683568" y="231481"/>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2026334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3976F8-C6D1-597A-1946-E566506C9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800225"/>
            <a:ext cx="8782050" cy="3257550"/>
          </a:xfrm>
          <a:prstGeom prst="rect">
            <a:avLst/>
          </a:prstGeom>
        </p:spPr>
      </p:pic>
      <p:sp>
        <p:nvSpPr>
          <p:cNvPr id="2" name="TextBox 1">
            <a:extLst>
              <a:ext uri="{FF2B5EF4-FFF2-40B4-BE49-F238E27FC236}">
                <a16:creationId xmlns:a16="http://schemas.microsoft.com/office/drawing/2014/main" id="{8C3EBFCC-DB9D-B355-3D35-EE9A98EDEF70}"/>
              </a:ext>
            </a:extLst>
          </p:cNvPr>
          <p:cNvSpPr txBox="1"/>
          <p:nvPr/>
        </p:nvSpPr>
        <p:spPr>
          <a:xfrm>
            <a:off x="611560" y="620688"/>
            <a:ext cx="7153422" cy="507831"/>
          </a:xfrm>
          <a:prstGeom prst="rect">
            <a:avLst/>
          </a:prstGeom>
          <a:noFill/>
        </p:spPr>
        <p:txBody>
          <a:bodyPr wrap="square">
            <a:spAutoFit/>
          </a:bodyPr>
          <a:lstStyle/>
          <a:p>
            <a:r>
              <a:rPr lang="zh-CN" altLang="en-US" sz="2700" b="1" u="sng" dirty="0"/>
              <a:t>我们的退休计划</a:t>
            </a:r>
            <a:endParaRPr lang="en-US" sz="2700" b="1" u="sng" dirty="0"/>
          </a:p>
        </p:txBody>
      </p:sp>
    </p:spTree>
    <p:extLst>
      <p:ext uri="{BB962C8B-B14F-4D97-AF65-F5344CB8AC3E}">
        <p14:creationId xmlns:p14="http://schemas.microsoft.com/office/powerpoint/2010/main" val="35820687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TextBox 7"/>
          <p:cNvSpPr txBox="1">
            <a:spLocks noChangeArrowheads="1"/>
          </p:cNvSpPr>
          <p:nvPr/>
        </p:nvSpPr>
        <p:spPr bwMode="auto">
          <a:xfrm>
            <a:off x="404315" y="2848999"/>
            <a:ext cx="161772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哥伦比亚 ，马里兰</a:t>
            </a:r>
            <a:endParaRPr lang="en-US" altLang="en-US" sz="1350" b="1" dirty="0">
              <a:solidFill>
                <a:prstClr val="black"/>
              </a:solidFill>
              <a:latin typeface="Century Gothic"/>
              <a:ea typeface="FangSong"/>
            </a:endParaRPr>
          </a:p>
        </p:txBody>
      </p:sp>
      <p:pic>
        <p:nvPicPr>
          <p:cNvPr id="54283" name="Picture 2" descr="D:\Financial Service\My MD Office\Nianke MD_Columbia.jpg"/>
          <p:cNvPicPr>
            <a:picLocks noChangeAspect="1" noChangeArrowheads="1"/>
          </p:cNvPicPr>
          <p:nvPr/>
        </p:nvPicPr>
        <p:blipFill rotWithShape="1">
          <a:blip r:embed="rId2">
            <a:extLst>
              <a:ext uri="{28A0092B-C50C-407E-A947-70E740481C1C}">
                <a14:useLocalDpi xmlns:a14="http://schemas.microsoft.com/office/drawing/2010/main" val="0"/>
              </a:ext>
            </a:extLst>
          </a:blip>
          <a:srcRect r="30304" b="3348"/>
          <a:stretch/>
        </p:blipFill>
        <p:spPr bwMode="auto">
          <a:xfrm>
            <a:off x="655045" y="1657334"/>
            <a:ext cx="1352550" cy="111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F30D53AF-331D-5342-2A79-A20237ABA11E}"/>
              </a:ext>
            </a:extLst>
          </p:cNvPr>
          <p:cNvGrpSpPr/>
          <p:nvPr/>
        </p:nvGrpSpPr>
        <p:grpSpPr>
          <a:xfrm>
            <a:off x="2197396" y="1652138"/>
            <a:ext cx="1540847" cy="1475130"/>
            <a:chOff x="6408145" y="806296"/>
            <a:chExt cx="1540847" cy="1475129"/>
          </a:xfrm>
        </p:grpSpPr>
        <p:sp>
          <p:nvSpPr>
            <p:cNvPr id="54280" name="TextBox 9"/>
            <p:cNvSpPr txBox="1">
              <a:spLocks noChangeArrowheads="1"/>
            </p:cNvSpPr>
            <p:nvPr/>
          </p:nvSpPr>
          <p:spPr bwMode="auto">
            <a:xfrm>
              <a:off x="6723591" y="1981357"/>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盖城，马里兰</a:t>
              </a:r>
              <a:endParaRPr lang="en-US" altLang="en-US" sz="1350" b="1" dirty="0">
                <a:solidFill>
                  <a:prstClr val="black"/>
                </a:solidFill>
                <a:latin typeface="Century Gothic"/>
                <a:ea typeface="FangSong"/>
              </a:endParaRPr>
            </a:p>
          </p:txBody>
        </p:sp>
        <p:pic>
          <p:nvPicPr>
            <p:cNvPr id="1028" name="Picture 4" descr="http://onewashingtonian.com/images/Smooth/homepage/home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482"/>
            <a:stretch/>
          </p:blipFill>
          <p:spPr bwMode="auto">
            <a:xfrm>
              <a:off x="6408145" y="806296"/>
              <a:ext cx="1540847" cy="115565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a16="http://schemas.microsoft.com/office/drawing/2014/main" id="{5410EBB4-BC96-4485-9DE2-4D4C1347CFE5}"/>
              </a:ext>
            </a:extLst>
          </p:cNvPr>
          <p:cNvSpPr>
            <a:spLocks noGrp="1"/>
          </p:cNvSpPr>
          <p:nvPr>
            <p:ph type="title"/>
          </p:nvPr>
        </p:nvSpPr>
        <p:spPr>
          <a:xfrm>
            <a:off x="505691" y="867002"/>
            <a:ext cx="7886700" cy="994172"/>
          </a:xfrm>
        </p:spPr>
        <p:txBody>
          <a:bodyPr>
            <a:normAutofit/>
          </a:bodyPr>
          <a:lstStyle/>
          <a:p>
            <a:r>
              <a:rPr lang="zh-CN" altLang="en-US" dirty="0"/>
              <a:t>我们的办公室</a:t>
            </a:r>
            <a:endParaRPr lang="en-US" dirty="0"/>
          </a:p>
        </p:txBody>
      </p:sp>
      <p:sp>
        <p:nvSpPr>
          <p:cNvPr id="12" name="TextBox 10">
            <a:extLst>
              <a:ext uri="{FF2B5EF4-FFF2-40B4-BE49-F238E27FC236}">
                <a16:creationId xmlns:a16="http://schemas.microsoft.com/office/drawing/2014/main" id="{D7C6CB76-6740-4C3B-A423-88F5CAEBFA69}"/>
              </a:ext>
            </a:extLst>
          </p:cNvPr>
          <p:cNvSpPr txBox="1">
            <a:spLocks noChangeArrowheads="1"/>
          </p:cNvSpPr>
          <p:nvPr/>
        </p:nvSpPr>
        <p:spPr bwMode="auto">
          <a:xfrm>
            <a:off x="649432" y="4128763"/>
            <a:ext cx="1204919"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兰辛，密歇根</a:t>
            </a:r>
            <a:endParaRPr lang="en-US" altLang="en-US" sz="1350" b="1" dirty="0">
              <a:solidFill>
                <a:prstClr val="black"/>
              </a:solidFill>
              <a:latin typeface="Century Gothic"/>
              <a:ea typeface="FangSong"/>
            </a:endParaRPr>
          </a:p>
        </p:txBody>
      </p:sp>
      <p:sp>
        <p:nvSpPr>
          <p:cNvPr id="14" name="TextBox 10">
            <a:extLst>
              <a:ext uri="{FF2B5EF4-FFF2-40B4-BE49-F238E27FC236}">
                <a16:creationId xmlns:a16="http://schemas.microsoft.com/office/drawing/2014/main" id="{C321FC0A-342C-485E-A8D5-D21C507CBBF2}"/>
              </a:ext>
            </a:extLst>
          </p:cNvPr>
          <p:cNvSpPr txBox="1">
            <a:spLocks noChangeArrowheads="1"/>
          </p:cNvSpPr>
          <p:nvPr/>
        </p:nvSpPr>
        <p:spPr bwMode="auto">
          <a:xfrm>
            <a:off x="2555500" y="4126839"/>
            <a:ext cx="1378043"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都柏林，俄亥俄</a:t>
            </a:r>
            <a:endParaRPr lang="en-US" altLang="en-US" sz="1350" b="1" dirty="0">
              <a:solidFill>
                <a:prstClr val="black"/>
              </a:solidFill>
              <a:latin typeface="Century Gothic"/>
              <a:ea typeface="FangSong"/>
            </a:endParaRPr>
          </a:p>
        </p:txBody>
      </p:sp>
      <p:grpSp>
        <p:nvGrpSpPr>
          <p:cNvPr id="15" name="Group 14">
            <a:extLst>
              <a:ext uri="{FF2B5EF4-FFF2-40B4-BE49-F238E27FC236}">
                <a16:creationId xmlns:a16="http://schemas.microsoft.com/office/drawing/2014/main" id="{ECE1C071-6651-938C-9A59-7EF113CFE8E1}"/>
              </a:ext>
            </a:extLst>
          </p:cNvPr>
          <p:cNvGrpSpPr/>
          <p:nvPr/>
        </p:nvGrpSpPr>
        <p:grpSpPr>
          <a:xfrm>
            <a:off x="4304069" y="1633559"/>
            <a:ext cx="1786332" cy="1486002"/>
            <a:chOff x="2425172" y="790229"/>
            <a:chExt cx="1786332" cy="1486001"/>
          </a:xfrm>
        </p:grpSpPr>
        <p:sp>
          <p:nvSpPr>
            <p:cNvPr id="54282" name="TextBox 11"/>
            <p:cNvSpPr txBox="1">
              <a:spLocks noChangeArrowheads="1"/>
            </p:cNvSpPr>
            <p:nvPr/>
          </p:nvSpPr>
          <p:spPr bwMode="auto">
            <a:xfrm>
              <a:off x="2658612" y="1976162"/>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泰森，弗吉尼亚</a:t>
              </a:r>
              <a:endParaRPr lang="en-US" altLang="en-US" sz="1350" b="1" dirty="0">
                <a:solidFill>
                  <a:prstClr val="black"/>
                </a:solidFill>
                <a:latin typeface="Century Gothic"/>
                <a:ea typeface="FangSong"/>
              </a:endParaRPr>
            </a:p>
          </p:txBody>
        </p:sp>
        <p:pic>
          <p:nvPicPr>
            <p:cNvPr id="4" name="Picture 2" descr="Image result for 8229 Boone Boulevard, Vienna, VA">
              <a:extLst>
                <a:ext uri="{FF2B5EF4-FFF2-40B4-BE49-F238E27FC236}">
                  <a16:creationId xmlns:a16="http://schemas.microsoft.com/office/drawing/2014/main" id="{EF522DC5-ED73-4553-B458-D404A64E31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5172" y="790229"/>
              <a:ext cx="1786332" cy="111238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C61F09A7-0472-480C-9BD8-8CFD40BDC1E1}"/>
              </a:ext>
            </a:extLst>
          </p:cNvPr>
          <p:cNvPicPr>
            <a:picLocks noChangeAspect="1"/>
          </p:cNvPicPr>
          <p:nvPr/>
        </p:nvPicPr>
        <p:blipFill>
          <a:blip r:embed="rId5"/>
          <a:stretch>
            <a:fillRect/>
          </a:stretch>
        </p:blipFill>
        <p:spPr>
          <a:xfrm>
            <a:off x="556256" y="3127268"/>
            <a:ext cx="1501145" cy="916853"/>
          </a:xfrm>
          <a:prstGeom prst="rect">
            <a:avLst/>
          </a:prstGeom>
        </p:spPr>
      </p:pic>
      <p:sp>
        <p:nvSpPr>
          <p:cNvPr id="54281" name="TextBox 10"/>
          <p:cNvSpPr txBox="1">
            <a:spLocks noChangeArrowheads="1"/>
          </p:cNvSpPr>
          <p:nvPr/>
        </p:nvSpPr>
        <p:spPr bwMode="auto">
          <a:xfrm>
            <a:off x="6656226" y="2772165"/>
            <a:ext cx="1396508"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底特律，密歇根</a:t>
            </a:r>
            <a:endParaRPr lang="en-US" altLang="en-US" sz="1350" b="1" dirty="0">
              <a:solidFill>
                <a:prstClr val="black"/>
              </a:solidFill>
              <a:latin typeface="Century Gothic"/>
              <a:ea typeface="FangSong"/>
            </a:endParaRPr>
          </a:p>
        </p:txBody>
      </p:sp>
      <p:pic>
        <p:nvPicPr>
          <p:cNvPr id="2" name="Picture 2" descr="Image result for 901 tower drive troy mi">
            <a:extLst>
              <a:ext uri="{FF2B5EF4-FFF2-40B4-BE49-F238E27FC236}">
                <a16:creationId xmlns:a16="http://schemas.microsoft.com/office/drawing/2014/main" id="{7BE6187F-9696-4944-A1E4-190DB6B39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595" y="1678165"/>
            <a:ext cx="1711773" cy="11123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ne Technology Park - Office Space in Irvine, CA">
            <a:extLst>
              <a:ext uri="{FF2B5EF4-FFF2-40B4-BE49-F238E27FC236}">
                <a16:creationId xmlns:a16="http://schemas.microsoft.com/office/drawing/2014/main" id="{8F32C638-B90E-42EE-AE0E-D185E1C8F6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1652" y="3135830"/>
            <a:ext cx="1701023" cy="9590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0">
            <a:extLst>
              <a:ext uri="{FF2B5EF4-FFF2-40B4-BE49-F238E27FC236}">
                <a16:creationId xmlns:a16="http://schemas.microsoft.com/office/drawing/2014/main" id="{2EF8F6C1-26A2-4FB5-86E5-53D19F148C1A}"/>
              </a:ext>
            </a:extLst>
          </p:cNvPr>
          <p:cNvSpPr txBox="1">
            <a:spLocks noChangeArrowheads="1"/>
          </p:cNvSpPr>
          <p:nvPr/>
        </p:nvSpPr>
        <p:spPr bwMode="auto">
          <a:xfrm>
            <a:off x="4677319" y="4100737"/>
            <a:ext cx="1031795" cy="2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83" tIns="41142" rIns="82283" bIns="4114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尔湾，加州</a:t>
            </a:r>
            <a:endParaRPr lang="en-US" altLang="en-US" sz="1350" b="1" dirty="0">
              <a:solidFill>
                <a:prstClr val="black"/>
              </a:solidFill>
              <a:latin typeface="Century Gothic"/>
              <a:ea typeface="FangSong"/>
            </a:endParaRPr>
          </a:p>
        </p:txBody>
      </p:sp>
      <p:pic>
        <p:nvPicPr>
          <p:cNvPr id="1026" name="Picture 2" descr="A group of buildings with trees in front of them&#10;&#10;Description automatically generated with low confidence">
            <a:extLst>
              <a:ext uri="{FF2B5EF4-FFF2-40B4-BE49-F238E27FC236}">
                <a16:creationId xmlns:a16="http://schemas.microsoft.com/office/drawing/2014/main" id="{DFA4E55A-2708-4969-B08C-D0C564CDAB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56227" y="3114571"/>
            <a:ext cx="1456478" cy="971785"/>
          </a:xfrm>
          <a:prstGeom prst="rect">
            <a:avLst/>
          </a:prstGeom>
          <a:noFill/>
        </p:spPr>
      </p:pic>
      <p:sp>
        <p:nvSpPr>
          <p:cNvPr id="18" name="TextBox 9">
            <a:extLst>
              <a:ext uri="{FF2B5EF4-FFF2-40B4-BE49-F238E27FC236}">
                <a16:creationId xmlns:a16="http://schemas.microsoft.com/office/drawing/2014/main" id="{B0E9E5C3-5F7D-4831-9637-CB4F6A951C88}"/>
              </a:ext>
            </a:extLst>
          </p:cNvPr>
          <p:cNvSpPr txBox="1">
            <a:spLocks noChangeArrowheads="1"/>
          </p:cNvSpPr>
          <p:nvPr/>
        </p:nvSpPr>
        <p:spPr bwMode="auto">
          <a:xfrm>
            <a:off x="6513087" y="4096121"/>
            <a:ext cx="1742757"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明尼唐卡，明尼苏达</a:t>
            </a:r>
            <a:endParaRPr lang="en-US" altLang="en-US" sz="1350" b="1" dirty="0">
              <a:solidFill>
                <a:prstClr val="black"/>
              </a:solidFill>
              <a:latin typeface="Century Gothic"/>
              <a:ea typeface="FangSong"/>
            </a:endParaRPr>
          </a:p>
        </p:txBody>
      </p:sp>
      <p:pic>
        <p:nvPicPr>
          <p:cNvPr id="5" name="Picture 2" descr="1701 W Northwest Hwy, Grapevine, TX for lease Building Photo- Image 1 of 10">
            <a:extLst>
              <a:ext uri="{FF2B5EF4-FFF2-40B4-BE49-F238E27FC236}">
                <a16:creationId xmlns:a16="http://schemas.microsoft.com/office/drawing/2014/main" id="{140A0F59-18A6-4D6A-67E6-DEAD1CBA012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03" b="28889"/>
          <a:stretch/>
        </p:blipFill>
        <p:spPr bwMode="auto">
          <a:xfrm>
            <a:off x="2044381" y="4483868"/>
            <a:ext cx="1846880" cy="925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0">
            <a:extLst>
              <a:ext uri="{FF2B5EF4-FFF2-40B4-BE49-F238E27FC236}">
                <a16:creationId xmlns:a16="http://schemas.microsoft.com/office/drawing/2014/main" id="{B7AE2F0A-95D6-D3A4-58BD-FE2DF2E11828}"/>
              </a:ext>
            </a:extLst>
          </p:cNvPr>
          <p:cNvSpPr txBox="1">
            <a:spLocks noChangeArrowheads="1"/>
          </p:cNvSpPr>
          <p:nvPr/>
        </p:nvSpPr>
        <p:spPr bwMode="auto">
          <a:xfrm>
            <a:off x="2192517" y="5392408"/>
            <a:ext cx="1223384"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达拉斯，德州</a:t>
            </a:r>
            <a:endParaRPr lang="en-US" altLang="en-US" sz="1350" b="1" dirty="0">
              <a:solidFill>
                <a:prstClr val="black"/>
              </a:solidFill>
              <a:latin typeface="Century Gothic"/>
              <a:ea typeface="FangSong"/>
            </a:endParaRPr>
          </a:p>
        </p:txBody>
      </p:sp>
      <p:pic>
        <p:nvPicPr>
          <p:cNvPr id="8" name="Picture 4" descr="Get a Virtual Office at Weston Town Center Executive Suites | CloudVO">
            <a:extLst>
              <a:ext uri="{FF2B5EF4-FFF2-40B4-BE49-F238E27FC236}">
                <a16:creationId xmlns:a16="http://schemas.microsoft.com/office/drawing/2014/main" id="{81FE0F66-C752-A82C-F689-CD1D71C63B8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2617"/>
          <a:stretch/>
        </p:blipFill>
        <p:spPr bwMode="auto">
          <a:xfrm>
            <a:off x="4449041" y="4483869"/>
            <a:ext cx="2127825" cy="9520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69A7338A-2C1E-92A0-9024-4DAC1A9127FE}"/>
              </a:ext>
            </a:extLst>
          </p:cNvPr>
          <p:cNvSpPr txBox="1">
            <a:spLocks noChangeArrowheads="1"/>
          </p:cNvSpPr>
          <p:nvPr/>
        </p:nvSpPr>
        <p:spPr bwMode="auto">
          <a:xfrm>
            <a:off x="4671045" y="5382442"/>
            <a:ext cx="1569632" cy="3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3" rIns="91426" bIns="45713">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333" eaLnBrk="1" hangingPunct="1">
              <a:spcBef>
                <a:spcPct val="0"/>
              </a:spcBef>
              <a:buNone/>
            </a:pPr>
            <a:r>
              <a:rPr lang="zh-CN" altLang="en-US" sz="1350" b="1" dirty="0">
                <a:solidFill>
                  <a:prstClr val="black"/>
                </a:solidFill>
                <a:latin typeface="Century Gothic"/>
                <a:ea typeface="FangSong"/>
              </a:rPr>
              <a:t>迈阿密，佛罗里达</a:t>
            </a:r>
            <a:endParaRPr lang="en-US" altLang="en-US" sz="1350" b="1" dirty="0">
              <a:solidFill>
                <a:prstClr val="black"/>
              </a:solidFill>
              <a:latin typeface="Century Gothic"/>
              <a:ea typeface="FangSong"/>
            </a:endParaRPr>
          </a:p>
        </p:txBody>
      </p:sp>
      <p:pic>
        <p:nvPicPr>
          <p:cNvPr id="21" name="Picture 20">
            <a:extLst>
              <a:ext uri="{FF2B5EF4-FFF2-40B4-BE49-F238E27FC236}">
                <a16:creationId xmlns:a16="http://schemas.microsoft.com/office/drawing/2014/main" id="{9734A4F8-22DB-90AE-61FB-1B751942A332}"/>
              </a:ext>
            </a:extLst>
          </p:cNvPr>
          <p:cNvPicPr>
            <a:picLocks noChangeAspect="1"/>
          </p:cNvPicPr>
          <p:nvPr/>
        </p:nvPicPr>
        <p:blipFill>
          <a:blip r:embed="rId11"/>
          <a:stretch>
            <a:fillRect/>
          </a:stretch>
        </p:blipFill>
        <p:spPr>
          <a:xfrm flipH="1">
            <a:off x="2503506" y="3121871"/>
            <a:ext cx="1458894" cy="913937"/>
          </a:xfrm>
          <a:prstGeom prst="rect">
            <a:avLst/>
          </a:prstGeom>
        </p:spPr>
      </p:pic>
    </p:spTree>
    <p:extLst>
      <p:ext uri="{BB962C8B-B14F-4D97-AF65-F5344CB8AC3E}">
        <p14:creationId xmlns:p14="http://schemas.microsoft.com/office/powerpoint/2010/main" val="305069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B6A7-2698-ABA6-C0FC-325FC6E64322}"/>
              </a:ext>
            </a:extLst>
          </p:cNvPr>
          <p:cNvSpPr>
            <a:spLocks noGrp="1"/>
          </p:cNvSpPr>
          <p:nvPr>
            <p:ph type="title"/>
          </p:nvPr>
        </p:nvSpPr>
        <p:spPr>
          <a:xfrm>
            <a:off x="628650" y="892156"/>
            <a:ext cx="7886700" cy="994172"/>
          </a:xfrm>
        </p:spPr>
        <p:txBody>
          <a:bodyPr/>
          <a:lstStyle/>
          <a:p>
            <a:r>
              <a:rPr lang="zh-CN" altLang="en-US" dirty="0">
                <a:latin typeface="+mj-ea"/>
              </a:rPr>
              <a:t>您的三大福利</a:t>
            </a:r>
            <a:endParaRPr lang="en-US" dirty="0"/>
          </a:p>
        </p:txBody>
      </p:sp>
      <p:sp>
        <p:nvSpPr>
          <p:cNvPr id="4" name="Shape 3883">
            <a:extLst>
              <a:ext uri="{FF2B5EF4-FFF2-40B4-BE49-F238E27FC236}">
                <a16:creationId xmlns:a16="http://schemas.microsoft.com/office/drawing/2014/main" id="{923B8938-2682-49A9-D20D-C15C90E29531}"/>
              </a:ext>
            </a:extLst>
          </p:cNvPr>
          <p:cNvSpPr/>
          <p:nvPr/>
        </p:nvSpPr>
        <p:spPr>
          <a:xfrm>
            <a:off x="914401" y="1697929"/>
            <a:ext cx="7003405" cy="451901"/>
          </a:xfrm>
          <a:prstGeom prst="roundRect">
            <a:avLst>
              <a:gd name="adj" fmla="val 50000"/>
            </a:avLst>
          </a:prstGeom>
          <a:solidFill>
            <a:srgbClr val="92D050"/>
          </a:solidFill>
          <a:ln w="12700" cap="flat">
            <a:noFill/>
            <a:miter lim="400000"/>
          </a:ln>
          <a:effectLst/>
        </p:spPr>
        <p:txBody>
          <a:bodyPr wrap="square" lIns="14288" tIns="14288" rIns="14288" bIns="14288" numCol="1" anchor="ctr">
            <a:noAutofit/>
          </a:bodyPr>
          <a:lstStyle/>
          <a:p>
            <a:pPr lvl="0"/>
            <a:endParaRPr sz="1600" dirty="0">
              <a:latin typeface="+mj-ea"/>
              <a:ea typeface="+mj-ea"/>
            </a:endParaRPr>
          </a:p>
        </p:txBody>
      </p:sp>
      <p:sp>
        <p:nvSpPr>
          <p:cNvPr id="5" name="Shape 3886">
            <a:extLst>
              <a:ext uri="{FF2B5EF4-FFF2-40B4-BE49-F238E27FC236}">
                <a16:creationId xmlns:a16="http://schemas.microsoft.com/office/drawing/2014/main" id="{7900E5D3-FED5-EBEB-2C95-E12FEF23134A}"/>
              </a:ext>
            </a:extLst>
          </p:cNvPr>
          <p:cNvSpPr/>
          <p:nvPr/>
        </p:nvSpPr>
        <p:spPr>
          <a:xfrm>
            <a:off x="914401" y="2912548"/>
            <a:ext cx="7003405" cy="451901"/>
          </a:xfrm>
          <a:prstGeom prst="roundRect">
            <a:avLst>
              <a:gd name="adj" fmla="val 50000"/>
            </a:avLst>
          </a:prstGeom>
          <a:solidFill>
            <a:srgbClr val="00B0F0"/>
          </a:solidFill>
          <a:ln w="12700" cap="flat">
            <a:noFill/>
            <a:miter lim="400000"/>
          </a:ln>
          <a:effectLst/>
        </p:spPr>
        <p:txBody>
          <a:bodyPr wrap="square" lIns="14288" tIns="14288" rIns="14288" bIns="14288" numCol="1" anchor="ctr">
            <a:noAutofit/>
          </a:bodyPr>
          <a:lstStyle/>
          <a:p>
            <a:r>
              <a:rPr lang="en-US" altLang="zh-CN" b="1" dirty="0">
                <a:solidFill>
                  <a:srgbClr val="FCFCFC"/>
                </a:solidFill>
                <a:latin typeface="+mj-ea"/>
              </a:rPr>
              <a:t>  2. </a:t>
            </a:r>
            <a:r>
              <a:rPr lang="zh-CN" altLang="en-US" b="1" dirty="0">
                <a:solidFill>
                  <a:srgbClr val="FCFCFC"/>
                </a:solidFill>
                <a:latin typeface="+mj-ea"/>
              </a:rPr>
              <a:t>注册成我们的学员（</a:t>
            </a:r>
            <a:r>
              <a:rPr lang="en-US" altLang="zh-CN" b="1" dirty="0">
                <a:solidFill>
                  <a:srgbClr val="FCFCFC"/>
                </a:solidFill>
                <a:latin typeface="+mj-ea"/>
              </a:rPr>
              <a:t>$125</a:t>
            </a:r>
            <a:r>
              <a:rPr lang="zh-CN" altLang="en-US" b="1" dirty="0">
                <a:solidFill>
                  <a:srgbClr val="FCFCFC"/>
                </a:solidFill>
                <a:latin typeface="+mj-ea"/>
              </a:rPr>
              <a:t>注册费）</a:t>
            </a:r>
            <a:endParaRPr lang="en-US" b="1" dirty="0">
              <a:solidFill>
                <a:srgbClr val="FCFCFC"/>
              </a:solidFill>
              <a:latin typeface="+mj-ea"/>
            </a:endParaRPr>
          </a:p>
        </p:txBody>
      </p:sp>
      <p:sp>
        <p:nvSpPr>
          <p:cNvPr id="6" name="Shape 3889">
            <a:extLst>
              <a:ext uri="{FF2B5EF4-FFF2-40B4-BE49-F238E27FC236}">
                <a16:creationId xmlns:a16="http://schemas.microsoft.com/office/drawing/2014/main" id="{0BBF4E36-A7E9-F47B-D7C0-9A7637772A6C}"/>
              </a:ext>
            </a:extLst>
          </p:cNvPr>
          <p:cNvSpPr/>
          <p:nvPr/>
        </p:nvSpPr>
        <p:spPr>
          <a:xfrm>
            <a:off x="918447" y="4123537"/>
            <a:ext cx="7003405" cy="451901"/>
          </a:xfrm>
          <a:prstGeom prst="roundRect">
            <a:avLst>
              <a:gd name="adj" fmla="val 50000"/>
            </a:avLst>
          </a:prstGeom>
          <a:solidFill>
            <a:srgbClr val="FF0000"/>
          </a:solidFill>
          <a:ln w="12700" cap="flat">
            <a:noFill/>
            <a:miter lim="400000"/>
          </a:ln>
          <a:effectLst/>
        </p:spPr>
        <p:txBody>
          <a:bodyPr wrap="square" lIns="14288" tIns="14288" rIns="14288" bIns="14288" numCol="1" anchor="ctr">
            <a:noAutofit/>
          </a:bodyPr>
          <a:lstStyle/>
          <a:p>
            <a:pPr lvl="0"/>
            <a:endParaRPr sz="1300">
              <a:latin typeface="+mj-ea"/>
              <a:ea typeface="+mj-ea"/>
            </a:endParaRPr>
          </a:p>
        </p:txBody>
      </p:sp>
      <p:sp>
        <p:nvSpPr>
          <p:cNvPr id="7" name="Text Placeholder 5">
            <a:extLst>
              <a:ext uri="{FF2B5EF4-FFF2-40B4-BE49-F238E27FC236}">
                <a16:creationId xmlns:a16="http://schemas.microsoft.com/office/drawing/2014/main" id="{9E63AAE6-AC78-57D4-3664-D522D621B434}"/>
              </a:ext>
            </a:extLst>
          </p:cNvPr>
          <p:cNvSpPr txBox="1">
            <a:spLocks/>
          </p:cNvSpPr>
          <p:nvPr/>
        </p:nvSpPr>
        <p:spPr>
          <a:xfrm>
            <a:off x="1143549" y="1770600"/>
            <a:ext cx="6477000" cy="306559"/>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800" b="1" dirty="0">
                <a:solidFill>
                  <a:srgbClr val="FCFCFC"/>
                </a:solidFill>
                <a:latin typeface="+mj-ea"/>
                <a:ea typeface="+mj-ea"/>
              </a:rPr>
              <a:t>1. </a:t>
            </a:r>
            <a:r>
              <a:rPr lang="zh-CN" altLang="en-US" sz="1800" b="1" dirty="0">
                <a:solidFill>
                  <a:srgbClr val="FCFCFC"/>
                </a:solidFill>
                <a:latin typeface="+mj-ea"/>
                <a:ea typeface="+mj-ea"/>
              </a:rPr>
              <a:t>免费家庭全盘财务和税务规划分析</a:t>
            </a:r>
            <a:endParaRPr lang="en-US" sz="1800" b="1" dirty="0">
              <a:solidFill>
                <a:srgbClr val="FCFCFC"/>
              </a:solidFill>
              <a:latin typeface="+mj-ea"/>
              <a:ea typeface="+mj-ea"/>
            </a:endParaRPr>
          </a:p>
        </p:txBody>
      </p:sp>
      <p:sp>
        <p:nvSpPr>
          <p:cNvPr id="8" name="Text Placeholder 5">
            <a:extLst>
              <a:ext uri="{FF2B5EF4-FFF2-40B4-BE49-F238E27FC236}">
                <a16:creationId xmlns:a16="http://schemas.microsoft.com/office/drawing/2014/main" id="{FD4A2429-EC09-05F8-D45B-18D09A4779E2}"/>
              </a:ext>
            </a:extLst>
          </p:cNvPr>
          <p:cNvSpPr txBox="1">
            <a:spLocks/>
          </p:cNvSpPr>
          <p:nvPr/>
        </p:nvSpPr>
        <p:spPr>
          <a:xfrm>
            <a:off x="1113530" y="4224147"/>
            <a:ext cx="448967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rgbClr val="FCFCFC"/>
                </a:solidFill>
                <a:latin typeface="+mj-ea"/>
                <a:ea typeface="+mj-ea"/>
              </a:rPr>
              <a:t> 3. </a:t>
            </a:r>
            <a:r>
              <a:rPr lang="zh-CN" altLang="en-US" sz="1800" b="1" dirty="0">
                <a:solidFill>
                  <a:srgbClr val="FCFCFC"/>
                </a:solidFill>
                <a:latin typeface="+mj-ea"/>
                <a:ea typeface="+mj-ea"/>
              </a:rPr>
              <a:t>加入北极星团队</a:t>
            </a:r>
            <a:endParaRPr lang="en-US" altLang="zh-CN" sz="1800" dirty="0">
              <a:solidFill>
                <a:srgbClr val="FCFCFC"/>
              </a:solidFill>
              <a:latin typeface="+mj-ea"/>
              <a:ea typeface="+mj-ea"/>
            </a:endParaRPr>
          </a:p>
        </p:txBody>
      </p:sp>
      <p:sp>
        <p:nvSpPr>
          <p:cNvPr id="9" name="Text Placeholder 5">
            <a:extLst>
              <a:ext uri="{FF2B5EF4-FFF2-40B4-BE49-F238E27FC236}">
                <a16:creationId xmlns:a16="http://schemas.microsoft.com/office/drawing/2014/main" id="{C96FB3C4-4D94-6D49-04B5-7FD4C79D1979}"/>
              </a:ext>
            </a:extLst>
          </p:cNvPr>
          <p:cNvSpPr txBox="1">
            <a:spLocks/>
          </p:cNvSpPr>
          <p:nvPr/>
        </p:nvSpPr>
        <p:spPr>
          <a:xfrm>
            <a:off x="2911798" y="3001440"/>
            <a:ext cx="3026229"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sz="1400" dirty="0">
              <a:solidFill>
                <a:srgbClr val="FCFCFC"/>
              </a:solidFill>
              <a:latin typeface="+mj-ea"/>
              <a:ea typeface="+mj-ea"/>
            </a:endParaRPr>
          </a:p>
        </p:txBody>
      </p:sp>
      <p:sp>
        <p:nvSpPr>
          <p:cNvPr id="10" name="TextBox 9">
            <a:extLst>
              <a:ext uri="{FF2B5EF4-FFF2-40B4-BE49-F238E27FC236}">
                <a16:creationId xmlns:a16="http://schemas.microsoft.com/office/drawing/2014/main" id="{EC15C5A4-FAE3-01FD-D93B-5A8945FBF006}"/>
              </a:ext>
            </a:extLst>
          </p:cNvPr>
          <p:cNvSpPr txBox="1"/>
          <p:nvPr/>
        </p:nvSpPr>
        <p:spPr>
          <a:xfrm>
            <a:off x="1067349" y="2204444"/>
            <a:ext cx="11865749" cy="523220"/>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理清财务状况，发现规划盲区</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从六个方面（风险控制，税务规划，家庭保护，子女教育，退休养老，财富传承）给出具体建议                                                                                                   </a:t>
            </a:r>
            <a:endParaRPr lang="en-US" altLang="zh-CN" sz="1400" b="1" dirty="0">
              <a:solidFill>
                <a:schemeClr val="tx1">
                  <a:lumMod val="75000"/>
                  <a:lumOff val="25000"/>
                </a:schemeClr>
              </a:solidFill>
              <a:latin typeface="+mj-ea"/>
              <a:ea typeface="+mj-ea"/>
            </a:endParaRPr>
          </a:p>
        </p:txBody>
      </p:sp>
      <p:sp>
        <p:nvSpPr>
          <p:cNvPr id="11" name="TextBox 10">
            <a:extLst>
              <a:ext uri="{FF2B5EF4-FFF2-40B4-BE49-F238E27FC236}">
                <a16:creationId xmlns:a16="http://schemas.microsoft.com/office/drawing/2014/main" id="{FE6CC90A-0A06-C525-5A72-F687C6267B3C}"/>
              </a:ext>
            </a:extLst>
          </p:cNvPr>
          <p:cNvSpPr txBox="1"/>
          <p:nvPr/>
        </p:nvSpPr>
        <p:spPr>
          <a:xfrm>
            <a:off x="1067350" y="3364448"/>
            <a:ext cx="7543800" cy="738664"/>
          </a:xfrm>
          <a:prstGeom prst="rect">
            <a:avLst/>
          </a:prstGeom>
          <a:noFill/>
        </p:spPr>
        <p:txBody>
          <a:bodyPr wrap="squar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终身免费的财商教育，分享理财师内部资料，系统的学习如何做好家庭财务规划</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终身免费财务咨询，共享团队理财师，税务师，律师资源</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需要实名注册，无犯罪破产记录</a:t>
            </a:r>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
        <p:nvSpPr>
          <p:cNvPr id="12" name="TextBox 11">
            <a:extLst>
              <a:ext uri="{FF2B5EF4-FFF2-40B4-BE49-F238E27FC236}">
                <a16:creationId xmlns:a16="http://schemas.microsoft.com/office/drawing/2014/main" id="{84441842-8008-9215-F08A-0428C023B41F}"/>
              </a:ext>
            </a:extLst>
          </p:cNvPr>
          <p:cNvSpPr txBox="1"/>
          <p:nvPr/>
        </p:nvSpPr>
        <p:spPr>
          <a:xfrm>
            <a:off x="1067350" y="4651741"/>
            <a:ext cx="4761240" cy="1169551"/>
          </a:xfrm>
          <a:prstGeom prst="rect">
            <a:avLst/>
          </a:prstGeom>
          <a:noFill/>
        </p:spPr>
        <p:txBody>
          <a:bodyPr wrap="none" rtlCol="0">
            <a:spAutoFit/>
          </a:bodyPr>
          <a:lstStyle/>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世界</a:t>
            </a:r>
            <a:r>
              <a:rPr lang="en-US" altLang="zh-CN" sz="1400" b="1" dirty="0">
                <a:solidFill>
                  <a:schemeClr val="tx1">
                    <a:lumMod val="75000"/>
                    <a:lumOff val="25000"/>
                  </a:schemeClr>
                </a:solidFill>
                <a:latin typeface="+mj-ea"/>
                <a:ea typeface="+mj-ea"/>
              </a:rPr>
              <a:t>500</a:t>
            </a:r>
            <a:r>
              <a:rPr lang="zh-CN" altLang="en-US" sz="1400" b="1" dirty="0">
                <a:solidFill>
                  <a:schemeClr val="tx1">
                    <a:lumMod val="75000"/>
                    <a:lumOff val="25000"/>
                  </a:schemeClr>
                </a:solidFill>
                <a:latin typeface="+mj-ea"/>
                <a:ea typeface="+mj-ea"/>
              </a:rPr>
              <a:t>强金融服务平台支持，全牌照，独立理财师支持</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ea typeface="+mj-ea"/>
              </a:rPr>
              <a:t>时间投入灵活，可兼职开始</a:t>
            </a:r>
            <a:endParaRPr lang="en-US" altLang="zh-CN" sz="1400" b="1" dirty="0">
              <a:solidFill>
                <a:schemeClr val="tx1">
                  <a:lumMod val="75000"/>
                  <a:lumOff val="25000"/>
                </a:schemeClr>
              </a:solidFill>
              <a:latin typeface="+mj-ea"/>
              <a:ea typeface="+mj-ea"/>
            </a:endParaRPr>
          </a:p>
          <a:p>
            <a:pPr marL="171446" indent="-171446">
              <a:buFont typeface="Arial" panose="020B0604020202020204" pitchFamily="34" charset="0"/>
              <a:buChar char="•"/>
            </a:pPr>
            <a:r>
              <a:rPr lang="zh-CN" altLang="en-US" sz="1400" b="1" dirty="0">
                <a:solidFill>
                  <a:schemeClr val="tx1">
                    <a:lumMod val="75000"/>
                    <a:lumOff val="25000"/>
                  </a:schemeClr>
                </a:solidFill>
                <a:latin typeface="+mj-ea"/>
              </a:rPr>
              <a:t>共同普及财商知识，服务广大中产阶级</a:t>
            </a:r>
            <a:endParaRPr lang="en-US" altLang="zh-CN" sz="1400" b="1" dirty="0">
              <a:solidFill>
                <a:schemeClr val="tx1">
                  <a:lumMod val="75000"/>
                  <a:lumOff val="25000"/>
                </a:schemeClr>
              </a:solidFill>
              <a:latin typeface="+mj-ea"/>
            </a:endParaRPr>
          </a:p>
          <a:p>
            <a:pPr marL="171446" indent="-171446">
              <a:buFont typeface="Arial" panose="020B0604020202020204" pitchFamily="34" charset="0"/>
              <a:buChar char="•"/>
            </a:pPr>
            <a:endParaRPr lang="en-US" altLang="zh-CN" sz="1400" b="1" dirty="0">
              <a:solidFill>
                <a:schemeClr val="tx1">
                  <a:lumMod val="75000"/>
                  <a:lumOff val="25000"/>
                </a:schemeClr>
              </a:solidFill>
              <a:latin typeface="+mj-ea"/>
              <a:ea typeface="+mj-ea"/>
            </a:endParaRPr>
          </a:p>
          <a:p>
            <a:r>
              <a:rPr lang="zh-CN" altLang="en-US" sz="1400" b="1" dirty="0">
                <a:solidFill>
                  <a:schemeClr val="tx1">
                    <a:lumMod val="75000"/>
                    <a:lumOff val="25000"/>
                  </a:schemeClr>
                </a:solidFill>
                <a:latin typeface="+mj-ea"/>
                <a:ea typeface="+mj-ea"/>
              </a:rPr>
              <a:t>                                                                                                   </a:t>
            </a:r>
            <a:endParaRPr lang="en-US" altLang="zh-CN" sz="1400" b="1"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1703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gital Polling in the Classroom: To BYOD or not to BYOD? | Center for  Teaching | Vanderbilt University">
            <a:extLst>
              <a:ext uri="{FF2B5EF4-FFF2-40B4-BE49-F238E27FC236}">
                <a16:creationId xmlns:a16="http://schemas.microsoft.com/office/drawing/2014/main" id="{13A38B90-5833-4113-97A2-A3CFEEC8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2209800"/>
            <a:ext cx="3810000" cy="28070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94CD923-0339-D1FD-C1E1-ECDAFDF8A561}"/>
              </a:ext>
            </a:extLst>
          </p:cNvPr>
          <p:cNvSpPr>
            <a:spLocks noGrp="1"/>
          </p:cNvSpPr>
          <p:nvPr>
            <p:ph type="title"/>
          </p:nvPr>
        </p:nvSpPr>
        <p:spPr/>
        <p:txBody>
          <a:bodyPr/>
          <a:lstStyle/>
          <a:p>
            <a:r>
              <a:rPr lang="en-US" altLang="zh-CN" sz="2700" b="1" dirty="0">
                <a:ln w="22225">
                  <a:solidFill>
                    <a:schemeClr val="accent2"/>
                  </a:solidFill>
                  <a:prstDash val="solid"/>
                </a:ln>
                <a:solidFill>
                  <a:schemeClr val="accent2">
                    <a:lumMod val="40000"/>
                    <a:lumOff val="60000"/>
                  </a:schemeClr>
                </a:solidFill>
              </a:rPr>
              <a:t>Q&amp;A?</a:t>
            </a:r>
            <a:endParaRPr lang="en-US" dirty="0"/>
          </a:p>
        </p:txBody>
      </p:sp>
    </p:spTree>
    <p:extLst>
      <p:ext uri="{BB962C8B-B14F-4D97-AF65-F5344CB8AC3E}">
        <p14:creationId xmlns:p14="http://schemas.microsoft.com/office/powerpoint/2010/main" val="324816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188989-2F52-258B-5FB7-3DB20098FD3B}"/>
              </a:ext>
            </a:extLst>
          </p:cNvPr>
          <p:cNvSpPr txBox="1"/>
          <p:nvPr/>
        </p:nvSpPr>
        <p:spPr>
          <a:xfrm>
            <a:off x="1115616" y="692696"/>
            <a:ext cx="6552728" cy="4524315"/>
          </a:xfrm>
          <a:prstGeom prst="rect">
            <a:avLst/>
          </a:prstGeom>
          <a:noFill/>
        </p:spPr>
        <p:txBody>
          <a:bodyPr wrap="square">
            <a:spAutoFit/>
          </a:bodyPr>
          <a:lstStyle/>
          <a:p>
            <a:pPr marL="285750" indent="-285750">
              <a:buFont typeface="Wingdings" panose="05000000000000000000" pitchFamily="2" charset="2"/>
              <a:buChar char="v"/>
            </a:pPr>
            <a:r>
              <a:rPr lang="en-US" sz="2400" b="1" dirty="0"/>
              <a:t>Simple interest is applied only to the principal and not any accumulated interest.</a:t>
            </a:r>
          </a:p>
          <a:p>
            <a:pPr marL="285750" indent="-285750">
              <a:buFont typeface="Wingdings" panose="05000000000000000000" pitchFamily="2" charset="2"/>
              <a:buChar char="v"/>
            </a:pPr>
            <a:r>
              <a:rPr lang="en-US" sz="2400" b="1" dirty="0"/>
              <a:t>Compound interest is interest accruing on the principal and previously applied interest.</a:t>
            </a:r>
          </a:p>
          <a:p>
            <a:pPr marL="285750" indent="-285750">
              <a:buFont typeface="Wingdings" panose="05000000000000000000" pitchFamily="2" charset="2"/>
              <a:buChar char="v"/>
            </a:pPr>
            <a:r>
              <a:rPr lang="en-US" sz="2400" b="1" dirty="0"/>
              <a:t>The effect of compound interest depends on how frequently it is applied.</a:t>
            </a:r>
          </a:p>
          <a:p>
            <a:pPr marL="285750" indent="-285750">
              <a:buFont typeface="Wingdings" panose="05000000000000000000" pitchFamily="2" charset="2"/>
              <a:buChar char="v"/>
            </a:pPr>
            <a:r>
              <a:rPr lang="en-US" sz="2400" b="1" dirty="0"/>
              <a:t>For bonds, the bond equivalent yield is the expected annual return.</a:t>
            </a:r>
          </a:p>
          <a:p>
            <a:pPr marL="285750" indent="-285750">
              <a:buFont typeface="Wingdings" panose="05000000000000000000" pitchFamily="2" charset="2"/>
              <a:buChar char="v"/>
            </a:pPr>
            <a:r>
              <a:rPr lang="en-US" sz="2400" b="1" dirty="0"/>
              <a:t>Continuously compounding returns scale over multiple periods.</a:t>
            </a:r>
          </a:p>
          <a:p>
            <a:pPr marL="285750" indent="-285750">
              <a:buFont typeface="Wingdings" panose="05000000000000000000" pitchFamily="2" charset="2"/>
              <a:buChar char="v"/>
            </a:pPr>
            <a:r>
              <a:rPr lang="en-US" sz="2400" b="1" dirty="0"/>
              <a:t>Interest compounding at its highest frequency is said to be compounding continuously.</a:t>
            </a:r>
          </a:p>
        </p:txBody>
      </p:sp>
    </p:spTree>
    <p:extLst>
      <p:ext uri="{BB962C8B-B14F-4D97-AF65-F5344CB8AC3E}">
        <p14:creationId xmlns:p14="http://schemas.microsoft.com/office/powerpoint/2010/main" val="41088357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14351</TotalTime>
  <Words>3359</Words>
  <Application>Microsoft Office PowerPoint</Application>
  <PresentationFormat>On-screen Show (4:3)</PresentationFormat>
  <Paragraphs>629</Paragraphs>
  <Slides>84</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6" baseType="lpstr">
      <vt:lpstr>AGaramondPro-Regular</vt:lpstr>
      <vt:lpstr>Compatil Fact LT Pro</vt:lpstr>
      <vt:lpstr>STIXMath-Regular</vt:lpstr>
      <vt:lpstr>Arial</vt:lpstr>
      <vt:lpstr>Calibri</vt:lpstr>
      <vt:lpstr>Century Gothic</vt:lpstr>
      <vt:lpstr>Times New Roman</vt:lpstr>
      <vt:lpstr>Trebuchet MS</vt:lpstr>
      <vt:lpstr>Wingdings</vt:lpstr>
      <vt:lpstr>Wingdings 3</vt:lpstr>
      <vt:lpstr>Facet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Wheat and Chess Board Story</vt:lpstr>
      <vt:lpstr>Would you rather have a million dollars or a penny on day 1, doubled every day until day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 fish feel in the pond?</vt:lpstr>
      <vt:lpstr>An example of compounding working against us: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 of 72</vt:lpstr>
      <vt:lpstr>Rule of 72</vt:lpstr>
      <vt:lpstr>PowerPoint Presentation</vt:lpstr>
      <vt:lpstr>PowerPoint Presentation</vt:lpstr>
      <vt:lpstr>PowerPoint Presentation</vt:lpstr>
      <vt:lpstr>PowerPoint Presentation</vt:lpstr>
      <vt:lpstr>Compounding Summary</vt:lpstr>
      <vt:lpstr>Compounding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我们的办公室</vt:lpstr>
      <vt:lpstr>您的三大福利</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Compounding</dc:title>
  <dc:creator>gao yingtong</dc:creator>
  <cp:lastModifiedBy>lichu01</cp:lastModifiedBy>
  <cp:revision>68</cp:revision>
  <dcterms:created xsi:type="dcterms:W3CDTF">2020-11-22T07:33:09Z</dcterms:created>
  <dcterms:modified xsi:type="dcterms:W3CDTF">2025-05-18T15:59:21Z</dcterms:modified>
</cp:coreProperties>
</file>